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81" r:id="rId5"/>
    <p:sldId id="274" r:id="rId6"/>
    <p:sldId id="276" r:id="rId7"/>
    <p:sldId id="259" r:id="rId8"/>
    <p:sldId id="271" r:id="rId9"/>
    <p:sldId id="272" r:id="rId10"/>
    <p:sldId id="277" r:id="rId11"/>
    <p:sldId id="279" r:id="rId12"/>
    <p:sldId id="278" r:id="rId13"/>
    <p:sldId id="273" r:id="rId14"/>
    <p:sldId id="282" r:id="rId15"/>
    <p:sldId id="270" r:id="rId16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DEEC"/>
    <a:srgbClr val="548235"/>
    <a:srgbClr val="F5B488"/>
    <a:srgbClr val="C61806"/>
    <a:srgbClr val="617367"/>
    <a:srgbClr val="4E3A53"/>
    <a:srgbClr val="374143"/>
    <a:srgbClr val="7FB1DE"/>
    <a:srgbClr val="78ADDC"/>
    <a:srgbClr val="81AF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456" autoAdjust="0"/>
    <p:restoredTop sz="86894" autoAdjust="0"/>
  </p:normalViewPr>
  <p:slideViewPr>
    <p:cSldViewPr snapToGrid="0" showGuides="1">
      <p:cViewPr varScale="1">
        <p:scale>
          <a:sx n="57" d="100"/>
          <a:sy n="57" d="100"/>
        </p:scale>
        <p:origin x="384" y="4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8588E61-A30A-4500-A48E-F9CCC030F022}" type="datetimeFigureOut">
              <a:rPr lang="fa-IR" smtClean="0"/>
              <a:t>19/06/1439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1B70409-2330-4EBE-BA0D-354823615EF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15262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70409-2330-4EBE-BA0D-354823615EFB}" type="slidenum">
              <a:rPr lang="fa-IR" smtClean="0"/>
              <a:t>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13616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70409-2330-4EBE-BA0D-354823615EFB}" type="slidenum">
              <a:rPr lang="fa-IR" smtClean="0"/>
              <a:t>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6998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rtl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70409-2330-4EBE-BA0D-354823615EFB}" type="slidenum">
              <a:rPr lang="fa-IR" smtClean="0"/>
              <a:t>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74340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rtl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70409-2330-4EBE-BA0D-354823615EFB}" type="slidenum">
              <a:rPr lang="fa-IR" smtClean="0"/>
              <a:t>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28075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baseline="0" dirty="0" smtClean="0"/>
          </a:p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70409-2330-4EBE-BA0D-354823615EFB}" type="slidenum">
              <a:rPr lang="fa-IR" smtClean="0"/>
              <a:t>8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6079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70409-2330-4EBE-BA0D-354823615EFB}" type="slidenum">
              <a:rPr lang="fa-IR" smtClean="0"/>
              <a:t>9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83729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Here change the text “Vendor” to “HW + SW”. I changed the first one, </a:t>
            </a:r>
            <a:r>
              <a:rPr lang="en-US" dirty="0" err="1" smtClean="0"/>
              <a:t>pls</a:t>
            </a:r>
            <a:r>
              <a:rPr lang="en-US" dirty="0" smtClean="0"/>
              <a:t> change the other two.</a:t>
            </a:r>
          </a:p>
          <a:p>
            <a:pPr algn="l" rtl="0"/>
            <a:r>
              <a:rPr lang="en-US" baseline="0" dirty="0" smtClean="0"/>
              <a:t>Also, change the color of these boxes from Yellow to Red, Light and Dark Blue.</a:t>
            </a:r>
          </a:p>
          <a:p>
            <a:pPr algn="l" rtl="0"/>
            <a:r>
              <a:rPr lang="en-US" baseline="0" dirty="0" smtClean="0"/>
              <a:t>Then when they are divided into two parts HW and SW, keep the same 3 colors for the 3 boxes.</a:t>
            </a:r>
          </a:p>
          <a:p>
            <a:pPr algn="l" rtl="0"/>
            <a:r>
              <a:rPr lang="en-US" baseline="0" dirty="0" smtClean="0"/>
              <a:t>When the new SW and Sensing and Actuating boxes appear, move the Generic HW box to the middle in the lower row, remove the 12 SW boxes that </a:t>
            </a:r>
            <a:r>
              <a:rPr lang="en-US" baseline="0" dirty="0" err="1" smtClean="0"/>
              <a:t>exsitsed</a:t>
            </a:r>
            <a:r>
              <a:rPr lang="en-US" baseline="0" dirty="0" smtClean="0"/>
              <a:t> before and just show the new SW and Sensing + </a:t>
            </a:r>
            <a:r>
              <a:rPr lang="en-US" baseline="0" dirty="0" err="1" smtClean="0"/>
              <a:t>Actualting</a:t>
            </a:r>
            <a:r>
              <a:rPr lang="en-US" baseline="0" dirty="0" smtClean="0"/>
              <a:t> boxes distributed around the slide on over the generic HW box.</a:t>
            </a:r>
          </a:p>
          <a:p>
            <a:pPr algn="l" rtl="0"/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70409-2330-4EBE-BA0D-354823615EFB}" type="slidenum">
              <a:rPr lang="fa-IR" smtClean="0"/>
              <a:t>13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11032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7FBD5-595C-44A3-8B91-0AFCD1BE1472}" type="datetimeFigureOut">
              <a:rPr lang="fa-IR" smtClean="0"/>
              <a:t>19/06/1439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FFE82-4A2F-4B1E-80C7-774561AF285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58390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7FBD5-595C-44A3-8B91-0AFCD1BE1472}" type="datetimeFigureOut">
              <a:rPr lang="fa-IR" smtClean="0"/>
              <a:t>19/06/1439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FFE82-4A2F-4B1E-80C7-774561AF285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57474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7FBD5-595C-44A3-8B91-0AFCD1BE1472}" type="datetimeFigureOut">
              <a:rPr lang="fa-IR" smtClean="0"/>
              <a:t>19/06/1439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FFE82-4A2F-4B1E-80C7-774561AF285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42423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529167" y="1800000"/>
            <a:ext cx="11135785" cy="385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4935" y="239714"/>
            <a:ext cx="9992784" cy="108537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123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Placeholder 42"/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374400"/>
            <a:ext cx="11078400" cy="412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733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1823366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7FBD5-595C-44A3-8B91-0AFCD1BE1472}" type="datetimeFigureOut">
              <a:rPr lang="fa-IR" smtClean="0"/>
              <a:t>19/06/1439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FFE82-4A2F-4B1E-80C7-774561AF285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27368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7FBD5-595C-44A3-8B91-0AFCD1BE1472}" type="datetimeFigureOut">
              <a:rPr lang="fa-IR" smtClean="0"/>
              <a:t>19/06/1439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FFE82-4A2F-4B1E-80C7-774561AF285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60080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7FBD5-595C-44A3-8B91-0AFCD1BE1472}" type="datetimeFigureOut">
              <a:rPr lang="fa-IR" smtClean="0"/>
              <a:t>19/06/1439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FFE82-4A2F-4B1E-80C7-774561AF285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05441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7FBD5-595C-44A3-8B91-0AFCD1BE1472}" type="datetimeFigureOut">
              <a:rPr lang="fa-IR" smtClean="0"/>
              <a:t>19/06/1439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FFE82-4A2F-4B1E-80C7-774561AF285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56376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7FBD5-595C-44A3-8B91-0AFCD1BE1472}" type="datetimeFigureOut">
              <a:rPr lang="fa-IR" smtClean="0"/>
              <a:t>19/06/1439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FFE82-4A2F-4B1E-80C7-774561AF285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95286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7FBD5-595C-44A3-8B91-0AFCD1BE1472}" type="datetimeFigureOut">
              <a:rPr lang="fa-IR" smtClean="0"/>
              <a:t>19/06/1439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FFE82-4A2F-4B1E-80C7-774561AF285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15930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7FBD5-595C-44A3-8B91-0AFCD1BE1472}" type="datetimeFigureOut">
              <a:rPr lang="fa-IR" smtClean="0"/>
              <a:t>19/06/1439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FFE82-4A2F-4B1E-80C7-774561AF285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86972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7FBD5-595C-44A3-8B91-0AFCD1BE1472}" type="datetimeFigureOut">
              <a:rPr lang="fa-IR" smtClean="0"/>
              <a:t>19/06/1439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FFE82-4A2F-4B1E-80C7-774561AF285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49758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7FBD5-595C-44A3-8B91-0AFCD1BE1472}" type="datetimeFigureOut">
              <a:rPr lang="fa-IR" smtClean="0"/>
              <a:t>19/06/1439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FFE82-4A2F-4B1E-80C7-774561AF285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73663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9" r:id="rId12"/>
    <p:sldLayoutId id="2147483680" r:id="rId13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.wdp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13" Type="http://schemas.openxmlformats.org/officeDocument/2006/relationships/image" Target="../media/image57.emf"/><Relationship Id="rId18" Type="http://schemas.openxmlformats.org/officeDocument/2006/relationships/image" Target="../media/image62.emf"/><Relationship Id="rId3" Type="http://schemas.openxmlformats.org/officeDocument/2006/relationships/image" Target="../media/image47.emf"/><Relationship Id="rId21" Type="http://schemas.openxmlformats.org/officeDocument/2006/relationships/image" Target="../media/image65.emf"/><Relationship Id="rId7" Type="http://schemas.openxmlformats.org/officeDocument/2006/relationships/image" Target="../media/image51.emf"/><Relationship Id="rId12" Type="http://schemas.openxmlformats.org/officeDocument/2006/relationships/image" Target="../media/image56.emf"/><Relationship Id="rId17" Type="http://schemas.openxmlformats.org/officeDocument/2006/relationships/image" Target="../media/image61.emf"/><Relationship Id="rId2" Type="http://schemas.openxmlformats.org/officeDocument/2006/relationships/image" Target="../media/image46.emf"/><Relationship Id="rId16" Type="http://schemas.openxmlformats.org/officeDocument/2006/relationships/image" Target="../media/image60.emf"/><Relationship Id="rId20" Type="http://schemas.openxmlformats.org/officeDocument/2006/relationships/image" Target="../media/image64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emf"/><Relationship Id="rId11" Type="http://schemas.openxmlformats.org/officeDocument/2006/relationships/image" Target="../media/image55.emf"/><Relationship Id="rId5" Type="http://schemas.openxmlformats.org/officeDocument/2006/relationships/image" Target="../media/image49.emf"/><Relationship Id="rId15" Type="http://schemas.openxmlformats.org/officeDocument/2006/relationships/image" Target="../media/image59.emf"/><Relationship Id="rId10" Type="http://schemas.openxmlformats.org/officeDocument/2006/relationships/image" Target="../media/image54.emf"/><Relationship Id="rId19" Type="http://schemas.openxmlformats.org/officeDocument/2006/relationships/image" Target="../media/image63.emf"/><Relationship Id="rId4" Type="http://schemas.openxmlformats.org/officeDocument/2006/relationships/image" Target="../media/image48.emf"/><Relationship Id="rId9" Type="http://schemas.openxmlformats.org/officeDocument/2006/relationships/image" Target="../media/image53.emf"/><Relationship Id="rId14" Type="http://schemas.openxmlformats.org/officeDocument/2006/relationships/image" Target="../media/image58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gif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TextBox 5"/>
          <p:cNvSpPr txBox="1"/>
          <p:nvPr/>
        </p:nvSpPr>
        <p:spPr>
          <a:xfrm>
            <a:off x="327546" y="327546"/>
            <a:ext cx="562287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endParaRPr lang="fa-I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60040" y="1024424"/>
            <a:ext cx="6929307" cy="649408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b="1" dirty="0" smtClean="0">
                <a:solidFill>
                  <a:schemeClr val="bg1"/>
                </a:solidFill>
                <a:latin typeface="+mj-lt"/>
                <a:cs typeface="Amiko" panose="00000500000000000000" pitchFamily="2" charset="0"/>
              </a:rPr>
              <a:t>  </a:t>
            </a:r>
            <a:r>
              <a:rPr lang="en-US" sz="4400" b="1" dirty="0" smtClean="0">
                <a:solidFill>
                  <a:schemeClr val="bg1"/>
                </a:solidFill>
                <a:latin typeface="+mj-lt"/>
                <a:cs typeface="Amiko" panose="00000500000000000000" pitchFamily="2" charset="0"/>
              </a:rPr>
              <a:t>The Updated Vision for 5G</a:t>
            </a:r>
          </a:p>
          <a:p>
            <a:pPr algn="ctr" rtl="0"/>
            <a:endParaRPr lang="en-US" sz="3600" b="1" dirty="0">
              <a:solidFill>
                <a:schemeClr val="bg1"/>
              </a:solidFill>
              <a:latin typeface="+mj-lt"/>
              <a:cs typeface="Amiko" panose="00000500000000000000" pitchFamily="2" charset="0"/>
            </a:endParaRPr>
          </a:p>
          <a:p>
            <a:pPr algn="ctr" rtl="0"/>
            <a:endParaRPr lang="en-US" sz="3600" b="1" dirty="0" smtClean="0">
              <a:solidFill>
                <a:schemeClr val="bg1"/>
              </a:solidFill>
              <a:latin typeface="+mj-lt"/>
              <a:cs typeface="Amiko" panose="00000500000000000000" pitchFamily="2" charset="0"/>
            </a:endParaRPr>
          </a:p>
          <a:p>
            <a:pPr algn="ctr" rtl="0"/>
            <a:endParaRPr lang="en-US" sz="3600" b="1" dirty="0">
              <a:solidFill>
                <a:schemeClr val="bg1"/>
              </a:solidFill>
              <a:latin typeface="+mj-lt"/>
              <a:cs typeface="Amiko" panose="00000500000000000000" pitchFamily="2" charset="0"/>
            </a:endParaRPr>
          </a:p>
          <a:p>
            <a:pPr algn="ctr" rtl="0"/>
            <a:endParaRPr lang="en-US" sz="3600" b="1" dirty="0" smtClean="0">
              <a:solidFill>
                <a:schemeClr val="bg1"/>
              </a:solidFill>
              <a:latin typeface="+mj-lt"/>
              <a:cs typeface="Amiko" panose="00000500000000000000" pitchFamily="2" charset="0"/>
            </a:endParaRPr>
          </a:p>
          <a:p>
            <a:pPr algn="ctr" rtl="0"/>
            <a:endParaRPr lang="en-US" sz="3600" b="1" dirty="0">
              <a:solidFill>
                <a:schemeClr val="bg1"/>
              </a:solidFill>
              <a:latin typeface="+mj-lt"/>
              <a:cs typeface="Amiko" panose="00000500000000000000" pitchFamily="2" charset="0"/>
            </a:endParaRPr>
          </a:p>
          <a:p>
            <a:pPr algn="ctr" rtl="0"/>
            <a:endParaRPr lang="en-US" sz="3600" b="1" dirty="0" smtClean="0">
              <a:solidFill>
                <a:schemeClr val="bg1"/>
              </a:solidFill>
              <a:latin typeface="+mj-lt"/>
              <a:cs typeface="Amiko" panose="00000500000000000000" pitchFamily="2" charset="0"/>
            </a:endParaRPr>
          </a:p>
          <a:p>
            <a:pPr algn="ctr" rtl="0"/>
            <a:r>
              <a:rPr lang="en-US" sz="3200" b="1" dirty="0" err="1" smtClean="0">
                <a:solidFill>
                  <a:schemeClr val="bg1"/>
                </a:solidFill>
                <a:latin typeface="+mj-lt"/>
                <a:cs typeface="Amiko" panose="00000500000000000000" pitchFamily="2" charset="0"/>
              </a:rPr>
              <a:t>Esfand</a:t>
            </a:r>
            <a:r>
              <a:rPr lang="en-US" sz="3200" b="1" dirty="0" smtClean="0">
                <a:solidFill>
                  <a:schemeClr val="bg1"/>
                </a:solidFill>
                <a:latin typeface="+mj-lt"/>
                <a:cs typeface="Amiko" panose="00000500000000000000" pitchFamily="2" charset="0"/>
              </a:rPr>
              <a:t> 1396       </a:t>
            </a:r>
          </a:p>
          <a:p>
            <a:pPr algn="ctr" rtl="0"/>
            <a:r>
              <a:rPr lang="en-US" sz="3200" b="1" dirty="0" smtClean="0">
                <a:solidFill>
                  <a:schemeClr val="bg1"/>
                </a:solidFill>
                <a:latin typeface="+mj-lt"/>
                <a:cs typeface="Amiko" panose="00000500000000000000" pitchFamily="2" charset="0"/>
              </a:rPr>
              <a:t>Sharif University of Technology</a:t>
            </a:r>
          </a:p>
          <a:p>
            <a:pPr algn="ctr" rtl="0"/>
            <a:endParaRPr lang="en-US" sz="3200" b="1" dirty="0" smtClean="0">
              <a:solidFill>
                <a:schemeClr val="bg1"/>
              </a:solidFill>
              <a:latin typeface="+mj-lt"/>
              <a:cs typeface="Amiko" panose="00000500000000000000" pitchFamily="2" charset="0"/>
            </a:endParaRPr>
          </a:p>
          <a:p>
            <a:pPr algn="ctr" rtl="0"/>
            <a:endParaRPr lang="en-US" sz="2000" b="1" dirty="0" smtClean="0">
              <a:solidFill>
                <a:srgbClr val="FF9900"/>
              </a:solidFill>
              <a:latin typeface="+mj-lt"/>
              <a:cs typeface="Amiko" panose="00000500000000000000" pitchFamily="2" charset="0"/>
            </a:endParaRPr>
          </a:p>
          <a:p>
            <a:pPr algn="ctr" rtl="0"/>
            <a:r>
              <a:rPr lang="en-US" sz="2000" b="1" dirty="0" smtClean="0">
                <a:solidFill>
                  <a:srgbClr val="FF9900"/>
                </a:solidFill>
                <a:latin typeface="+mj-lt"/>
                <a:cs typeface="Amiko" panose="00000500000000000000" pitchFamily="2" charset="0"/>
              </a:rPr>
              <a:t>                                                                                       </a:t>
            </a:r>
          </a:p>
          <a:p>
            <a:pPr algn="ctr" rtl="0"/>
            <a:r>
              <a:rPr lang="en-US" sz="2000" b="1" dirty="0">
                <a:solidFill>
                  <a:srgbClr val="FF9900"/>
                </a:solidFill>
                <a:latin typeface="+mj-lt"/>
                <a:cs typeface="Amiko" panose="00000500000000000000" pitchFamily="2" charset="0"/>
              </a:rPr>
              <a:t> </a:t>
            </a:r>
            <a:r>
              <a:rPr lang="en-US" sz="2000" b="1" dirty="0" smtClean="0">
                <a:solidFill>
                  <a:srgbClr val="FF9900"/>
                </a:solidFill>
                <a:latin typeface="+mj-lt"/>
                <a:cs typeface="Amiko" panose="00000500000000000000" pitchFamily="2" charset="0"/>
              </a:rPr>
              <a:t>                                                  </a:t>
            </a:r>
            <a:endParaRPr lang="fa-IR" sz="3200" b="1" dirty="0">
              <a:solidFill>
                <a:srgbClr val="FF990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315" y="1772198"/>
            <a:ext cx="5155370" cy="331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roup 98"/>
          <p:cNvGrpSpPr/>
          <p:nvPr/>
        </p:nvGrpSpPr>
        <p:grpSpPr>
          <a:xfrm>
            <a:off x="302003" y="280799"/>
            <a:ext cx="11123803" cy="6279391"/>
            <a:chOff x="302003" y="280800"/>
            <a:chExt cx="8671545" cy="4658400"/>
          </a:xfrm>
        </p:grpSpPr>
        <p:sp>
          <p:nvSpPr>
            <p:cNvPr id="3" name="TextBox 2"/>
            <p:cNvSpPr txBox="1"/>
            <p:nvPr/>
          </p:nvSpPr>
          <p:spPr>
            <a:xfrm>
              <a:off x="302003" y="1353275"/>
              <a:ext cx="1163035" cy="699404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 algn="ctr" defTabSz="360000">
                <a:tabLst>
                  <a:tab pos="360000" algn="l"/>
                </a:tabLst>
              </a:pPr>
              <a:r>
                <a:rPr lang="en-US" sz="1200" dirty="0">
                  <a:solidFill>
                    <a:srgbClr val="C00000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Moore’s Law</a:t>
              </a:r>
            </a:p>
            <a:p>
              <a:pPr algn="ctr" defTabSz="360000">
                <a:tabLst>
                  <a:tab pos="360000" algn="l"/>
                </a:tabLst>
              </a:pPr>
              <a:r>
                <a:rPr lang="en-US" sz="1200" dirty="0">
                  <a:solidFill>
                    <a:srgbClr val="C00000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AI Systems</a:t>
              </a:r>
            </a:p>
            <a:p>
              <a:pPr algn="ctr" defTabSz="360000">
                <a:tabLst>
                  <a:tab pos="360000" algn="l"/>
                </a:tabLst>
              </a:pPr>
              <a:endParaRPr lang="en-US" sz="1200" dirty="0">
                <a:solidFill>
                  <a:srgbClr val="C00000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4835631" y="2592281"/>
              <a:ext cx="1111992" cy="1111992"/>
            </a:xfrm>
            <a:prstGeom prst="ellipse">
              <a:avLst/>
            </a:prstGeom>
            <a:solidFill>
              <a:schemeClr val="tx1"/>
            </a:solidFill>
            <a:ln w="31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200" dirty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3197355" y="2592281"/>
              <a:ext cx="1111992" cy="1111992"/>
            </a:xfrm>
            <a:prstGeom prst="ellipse">
              <a:avLst/>
            </a:prstGeom>
            <a:solidFill>
              <a:schemeClr val="tx1"/>
            </a:solidFill>
            <a:ln w="31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200" dirty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835631" y="1392575"/>
              <a:ext cx="1111992" cy="1111992"/>
            </a:xfrm>
            <a:prstGeom prst="ellipse">
              <a:avLst/>
            </a:prstGeom>
            <a:solidFill>
              <a:schemeClr val="tx1"/>
            </a:solidFill>
            <a:ln w="31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200" dirty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197355" y="1392575"/>
              <a:ext cx="1111992" cy="1111992"/>
            </a:xfrm>
            <a:prstGeom prst="ellipse">
              <a:avLst/>
            </a:prstGeom>
            <a:solidFill>
              <a:schemeClr val="tx1"/>
            </a:solidFill>
            <a:ln w="31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200" dirty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8" name="Text Placeholder 2"/>
            <p:cNvSpPr txBox="1">
              <a:spLocks/>
            </p:cNvSpPr>
            <p:nvPr/>
          </p:nvSpPr>
          <p:spPr>
            <a:xfrm>
              <a:off x="417600" y="280800"/>
              <a:ext cx="8308800" cy="309600"/>
            </a:xfrm>
            <a:prstGeom prst="rect">
              <a:avLst/>
            </a:prstGeom>
          </p:spPr>
          <p:txBody>
            <a:bodyPr vert="horz" lIns="0" tIns="0" rIns="0" bIns="0" rtlCol="1">
              <a:normAutofit fontScale="92500" lnSpcReduction="20000"/>
            </a:bodyPr>
            <a:lstStyle>
              <a:lvl1pPr marL="0" indent="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733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dirty="0" smtClean="0"/>
                <a:t>Control blocks of industrial robot automation (Nokia)</a:t>
              </a:r>
              <a:endParaRPr lang="en-US" dirty="0"/>
            </a:p>
          </p:txBody>
        </p:sp>
        <p:sp>
          <p:nvSpPr>
            <p:cNvPr id="9" name="Footer Placeholder 3"/>
            <p:cNvSpPr txBox="1">
              <a:spLocks/>
            </p:cNvSpPr>
            <p:nvPr/>
          </p:nvSpPr>
          <p:spPr>
            <a:xfrm>
              <a:off x="2304000" y="4816800"/>
              <a:ext cx="4536000" cy="122400"/>
            </a:xfrm>
            <a:prstGeom prst="rect">
              <a:avLst/>
            </a:prstGeom>
          </p:spPr>
          <p:txBody>
            <a:bodyPr/>
            <a:lstStyle>
              <a:defPPr>
                <a:defRPr lang="fa-IR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67031" y="4303796"/>
              <a:ext cx="1993669" cy="360850"/>
            </a:xfrm>
            <a:prstGeom prst="rect">
              <a:avLst/>
            </a:prstGeom>
            <a:noFill/>
          </p:spPr>
          <p:txBody>
            <a:bodyPr wrap="none" lIns="72000" tIns="72000" rIns="72000" bIns="72000" rtlCol="0">
              <a:spAutoFit/>
            </a:bodyPr>
            <a:lstStyle/>
            <a:p>
              <a:pPr algn="ctr" defTabSz="360000">
                <a:spcAft>
                  <a:spcPts val="600"/>
                </a:spcAft>
                <a:tabLst>
                  <a:tab pos="360000" algn="l"/>
                </a:tabLst>
              </a:pPr>
              <a:r>
                <a:rPr lang="en-US" sz="1400" dirty="0">
                  <a:solidFill>
                    <a:schemeClr val="tx2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Digital Nervous System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60806" y="1824194"/>
              <a:ext cx="1806118" cy="576293"/>
            </a:xfrm>
            <a:prstGeom prst="rect">
              <a:avLst/>
            </a:prstGeom>
            <a:noFill/>
          </p:spPr>
          <p:txBody>
            <a:bodyPr wrap="none" lIns="72000" tIns="72000" rIns="72000" bIns="72000" rtlCol="0">
              <a:spAutoFit/>
            </a:bodyPr>
            <a:lstStyle/>
            <a:p>
              <a:pPr algn="ctr" defTabSz="360000">
                <a:spcAft>
                  <a:spcPts val="600"/>
                </a:spcAft>
                <a:tabLst>
                  <a:tab pos="360000" algn="l"/>
                </a:tabLst>
              </a:pPr>
              <a:r>
                <a:rPr lang="en-US" sz="1400" dirty="0">
                  <a:solidFill>
                    <a:schemeClr val="tx2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Digital Models</a:t>
              </a:r>
              <a:br>
                <a:rPr lang="en-US" sz="1400" dirty="0">
                  <a:solidFill>
                    <a:schemeClr val="tx2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</a:br>
              <a:r>
                <a:rPr lang="en-US" sz="1400" dirty="0">
                  <a:solidFill>
                    <a:schemeClr val="tx2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of the Physical World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54693" y="1824194"/>
              <a:ext cx="1216212" cy="576293"/>
            </a:xfrm>
            <a:prstGeom prst="rect">
              <a:avLst/>
            </a:prstGeom>
            <a:noFill/>
          </p:spPr>
          <p:txBody>
            <a:bodyPr wrap="none" lIns="72000" tIns="72000" rIns="72000" bIns="72000" rtlCol="0">
              <a:spAutoFit/>
            </a:bodyPr>
            <a:lstStyle/>
            <a:p>
              <a:pPr algn="ctr" defTabSz="360000">
                <a:spcAft>
                  <a:spcPts val="600"/>
                </a:spcAft>
                <a:tabLst>
                  <a:tab pos="360000" algn="l"/>
                </a:tabLst>
              </a:pPr>
              <a:r>
                <a:rPr lang="en-US" sz="1400" dirty="0">
                  <a:solidFill>
                    <a:schemeClr val="tx2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Telepresence</a:t>
              </a:r>
              <a:br>
                <a:rPr lang="en-US" sz="1400" dirty="0">
                  <a:solidFill>
                    <a:schemeClr val="tx2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</a:br>
              <a:r>
                <a:rPr lang="en-US" sz="1400" dirty="0">
                  <a:solidFill>
                    <a:schemeClr val="tx2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(VR, Haptics)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56350" y="722823"/>
              <a:ext cx="1215031" cy="1215031"/>
            </a:xfrm>
            <a:prstGeom prst="rect">
              <a:avLst/>
            </a:prstGeom>
          </p:spPr>
        </p:pic>
        <p:grpSp>
          <p:nvGrpSpPr>
            <p:cNvPr id="14" name="Group 26"/>
            <p:cNvGrpSpPr>
              <a:grpSpLocks noChangeAspect="1"/>
            </p:cNvGrpSpPr>
            <p:nvPr/>
          </p:nvGrpSpPr>
          <p:grpSpPr bwMode="auto">
            <a:xfrm>
              <a:off x="6483772" y="1283020"/>
              <a:ext cx="958054" cy="438105"/>
              <a:chOff x="2462" y="1431"/>
              <a:chExt cx="796" cy="364"/>
            </a:xfrm>
          </p:grpSpPr>
          <p:sp>
            <p:nvSpPr>
              <p:cNvPr id="15" name="Freeform 27"/>
              <p:cNvSpPr>
                <a:spLocks noEditPoints="1"/>
              </p:cNvSpPr>
              <p:nvPr/>
            </p:nvSpPr>
            <p:spPr bwMode="auto">
              <a:xfrm>
                <a:off x="2462" y="1431"/>
                <a:ext cx="796" cy="364"/>
              </a:xfrm>
              <a:custGeom>
                <a:avLst/>
                <a:gdLst>
                  <a:gd name="T0" fmla="*/ 21 w 163"/>
                  <a:gd name="T1" fmla="*/ 53 h 74"/>
                  <a:gd name="T2" fmla="*/ 19 w 163"/>
                  <a:gd name="T3" fmla="*/ 10 h 74"/>
                  <a:gd name="T4" fmla="*/ 142 w 163"/>
                  <a:gd name="T5" fmla="*/ 53 h 74"/>
                  <a:gd name="T6" fmla="*/ 144 w 163"/>
                  <a:gd name="T7" fmla="*/ 11 h 74"/>
                  <a:gd name="T8" fmla="*/ 143 w 163"/>
                  <a:gd name="T9" fmla="*/ 53 h 74"/>
                  <a:gd name="T10" fmla="*/ 163 w 163"/>
                  <a:gd name="T11" fmla="*/ 43 h 74"/>
                  <a:gd name="T12" fmla="*/ 163 w 163"/>
                  <a:gd name="T13" fmla="*/ 22 h 74"/>
                  <a:gd name="T14" fmla="*/ 82 w 163"/>
                  <a:gd name="T15" fmla="*/ 1 h 74"/>
                  <a:gd name="T16" fmla="*/ 0 w 163"/>
                  <a:gd name="T17" fmla="*/ 21 h 74"/>
                  <a:gd name="T18" fmla="*/ 0 w 163"/>
                  <a:gd name="T19" fmla="*/ 42 h 74"/>
                  <a:gd name="T20" fmla="*/ 20 w 163"/>
                  <a:gd name="T21" fmla="*/ 52 h 74"/>
                  <a:gd name="T22" fmla="*/ 66 w 163"/>
                  <a:gd name="T23" fmla="*/ 72 h 74"/>
                  <a:gd name="T24" fmla="*/ 74 w 163"/>
                  <a:gd name="T25" fmla="*/ 68 h 74"/>
                  <a:gd name="T26" fmla="*/ 88 w 163"/>
                  <a:gd name="T27" fmla="*/ 68 h 74"/>
                  <a:gd name="T28" fmla="*/ 96 w 163"/>
                  <a:gd name="T29" fmla="*/ 73 h 74"/>
                  <a:gd name="T30" fmla="*/ 143 w 163"/>
                  <a:gd name="T31" fmla="*/ 53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3" h="74">
                    <a:moveTo>
                      <a:pt x="21" y="53"/>
                    </a:moveTo>
                    <a:cubicBezTo>
                      <a:pt x="21" y="53"/>
                      <a:pt x="18" y="42"/>
                      <a:pt x="19" y="10"/>
                    </a:cubicBezTo>
                    <a:moveTo>
                      <a:pt x="142" y="53"/>
                    </a:moveTo>
                    <a:cubicBezTo>
                      <a:pt x="142" y="53"/>
                      <a:pt x="145" y="42"/>
                      <a:pt x="144" y="11"/>
                    </a:cubicBezTo>
                    <a:moveTo>
                      <a:pt x="143" y="53"/>
                    </a:moveTo>
                    <a:cubicBezTo>
                      <a:pt x="159" y="52"/>
                      <a:pt x="163" y="43"/>
                      <a:pt x="163" y="43"/>
                    </a:cubicBezTo>
                    <a:cubicBezTo>
                      <a:pt x="163" y="22"/>
                      <a:pt x="163" y="22"/>
                      <a:pt x="163" y="22"/>
                    </a:cubicBezTo>
                    <a:cubicBezTo>
                      <a:pt x="163" y="22"/>
                      <a:pt x="149" y="1"/>
                      <a:pt x="82" y="1"/>
                    </a:cubicBezTo>
                    <a:cubicBezTo>
                      <a:pt x="15" y="0"/>
                      <a:pt x="0" y="21"/>
                      <a:pt x="0" y="21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3" y="52"/>
                      <a:pt x="20" y="52"/>
                    </a:cubicBezTo>
                    <a:cubicBezTo>
                      <a:pt x="20" y="52"/>
                      <a:pt x="22" y="74"/>
                      <a:pt x="66" y="72"/>
                    </a:cubicBezTo>
                    <a:cubicBezTo>
                      <a:pt x="66" y="72"/>
                      <a:pt x="69" y="73"/>
                      <a:pt x="74" y="68"/>
                    </a:cubicBezTo>
                    <a:cubicBezTo>
                      <a:pt x="78" y="62"/>
                      <a:pt x="82" y="58"/>
                      <a:pt x="88" y="68"/>
                    </a:cubicBezTo>
                    <a:cubicBezTo>
                      <a:pt x="88" y="68"/>
                      <a:pt x="92" y="73"/>
                      <a:pt x="96" y="73"/>
                    </a:cubicBezTo>
                    <a:cubicBezTo>
                      <a:pt x="140" y="74"/>
                      <a:pt x="143" y="53"/>
                      <a:pt x="143" y="53"/>
                    </a:cubicBezTo>
                    <a:close/>
                  </a:path>
                </a:pathLst>
              </a:custGeom>
              <a:noFill/>
              <a:ln w="9525" cap="flat">
                <a:solidFill>
                  <a:srgbClr val="00113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28"/>
              <p:cNvSpPr>
                <a:spLocks/>
              </p:cNvSpPr>
              <p:nvPr/>
            </p:nvSpPr>
            <p:spPr bwMode="auto">
              <a:xfrm>
                <a:off x="2623" y="1520"/>
                <a:ext cx="83" cy="83"/>
              </a:xfrm>
              <a:custGeom>
                <a:avLst/>
                <a:gdLst>
                  <a:gd name="T0" fmla="*/ 2 w 17"/>
                  <a:gd name="T1" fmla="*/ 12 h 17"/>
                  <a:gd name="T2" fmla="*/ 4 w 17"/>
                  <a:gd name="T3" fmla="*/ 2 h 17"/>
                  <a:gd name="T4" fmla="*/ 15 w 17"/>
                  <a:gd name="T5" fmla="*/ 4 h 17"/>
                  <a:gd name="T6" fmla="*/ 12 w 17"/>
                  <a:gd name="T7" fmla="*/ 14 h 17"/>
                  <a:gd name="T8" fmla="*/ 2 w 17"/>
                  <a:gd name="T9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2" y="12"/>
                    </a:moveTo>
                    <a:cubicBezTo>
                      <a:pt x="0" y="9"/>
                      <a:pt x="1" y="4"/>
                      <a:pt x="4" y="2"/>
                    </a:cubicBezTo>
                    <a:cubicBezTo>
                      <a:pt x="8" y="0"/>
                      <a:pt x="12" y="1"/>
                      <a:pt x="15" y="4"/>
                    </a:cubicBezTo>
                    <a:cubicBezTo>
                      <a:pt x="17" y="8"/>
                      <a:pt x="16" y="12"/>
                      <a:pt x="12" y="14"/>
                    </a:cubicBezTo>
                    <a:cubicBezTo>
                      <a:pt x="9" y="17"/>
                      <a:pt x="4" y="16"/>
                      <a:pt x="2" y="12"/>
                    </a:cubicBezTo>
                  </a:path>
                </a:pathLst>
              </a:custGeom>
              <a:solidFill>
                <a:srgbClr val="0E0F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17" name="Picture 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7338" y="3146760"/>
              <a:ext cx="1113054" cy="1136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6147105" y="4303796"/>
              <a:ext cx="1631390" cy="360850"/>
            </a:xfrm>
            <a:prstGeom prst="rect">
              <a:avLst/>
            </a:prstGeom>
            <a:noFill/>
          </p:spPr>
          <p:txBody>
            <a:bodyPr wrap="none" lIns="72000" tIns="72000" rIns="72000" bIns="72000" rtlCol="0">
              <a:spAutoFit/>
            </a:bodyPr>
            <a:lstStyle/>
            <a:p>
              <a:pPr algn="ctr" defTabSz="360000">
                <a:spcAft>
                  <a:spcPts val="600"/>
                </a:spcAft>
                <a:tabLst>
                  <a:tab pos="360000" algn="l"/>
                </a:tabLst>
              </a:pPr>
              <a:r>
                <a:rPr lang="en-US" sz="1400" dirty="0">
                  <a:solidFill>
                    <a:schemeClr val="tx2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Hyper-automation</a:t>
              </a:r>
            </a:p>
          </p:txBody>
        </p:sp>
        <p:sp>
          <p:nvSpPr>
            <p:cNvPr id="19" name="Freeform 160"/>
            <p:cNvSpPr>
              <a:spLocks noEditPoints="1"/>
            </p:cNvSpPr>
            <p:nvPr/>
          </p:nvSpPr>
          <p:spPr bwMode="auto">
            <a:xfrm>
              <a:off x="6499148" y="3222529"/>
              <a:ext cx="377792" cy="436415"/>
            </a:xfrm>
            <a:custGeom>
              <a:avLst/>
              <a:gdLst>
                <a:gd name="T0" fmla="*/ 70 w 90"/>
                <a:gd name="T1" fmla="*/ 24 h 98"/>
                <a:gd name="T2" fmla="*/ 79 w 90"/>
                <a:gd name="T3" fmla="*/ 32 h 98"/>
                <a:gd name="T4" fmla="*/ 90 w 90"/>
                <a:gd name="T5" fmla="*/ 22 h 98"/>
                <a:gd name="T6" fmla="*/ 70 w 90"/>
                <a:gd name="T7" fmla="*/ 15 h 98"/>
                <a:gd name="T8" fmla="*/ 79 w 90"/>
                <a:gd name="T9" fmla="*/ 7 h 98"/>
                <a:gd name="T10" fmla="*/ 90 w 90"/>
                <a:gd name="T11" fmla="*/ 16 h 98"/>
                <a:gd name="T12" fmla="*/ 70 w 90"/>
                <a:gd name="T13" fmla="*/ 24 h 98"/>
                <a:gd name="T14" fmla="*/ 70 w 90"/>
                <a:gd name="T15" fmla="*/ 15 h 98"/>
                <a:gd name="T16" fmla="*/ 41 w 90"/>
                <a:gd name="T17" fmla="*/ 15 h 98"/>
                <a:gd name="T18" fmla="*/ 22 w 90"/>
                <a:gd name="T19" fmla="*/ 0 h 98"/>
                <a:gd name="T20" fmla="*/ 2 w 90"/>
                <a:gd name="T21" fmla="*/ 20 h 98"/>
                <a:gd name="T22" fmla="*/ 16 w 90"/>
                <a:gd name="T23" fmla="*/ 39 h 98"/>
                <a:gd name="T24" fmla="*/ 16 w 90"/>
                <a:gd name="T25" fmla="*/ 40 h 98"/>
                <a:gd name="T26" fmla="*/ 24 w 90"/>
                <a:gd name="T27" fmla="*/ 73 h 98"/>
                <a:gd name="T28" fmla="*/ 0 w 90"/>
                <a:gd name="T29" fmla="*/ 73 h 98"/>
                <a:gd name="T30" fmla="*/ 0 w 90"/>
                <a:gd name="T31" fmla="*/ 98 h 98"/>
                <a:gd name="T32" fmla="*/ 70 w 90"/>
                <a:gd name="T33" fmla="*/ 98 h 98"/>
                <a:gd name="T34" fmla="*/ 70 w 90"/>
                <a:gd name="T35" fmla="*/ 73 h 98"/>
                <a:gd name="T36" fmla="*/ 47 w 90"/>
                <a:gd name="T37" fmla="*/ 73 h 98"/>
                <a:gd name="T38" fmla="*/ 37 w 90"/>
                <a:gd name="T39" fmla="*/ 33 h 98"/>
                <a:gd name="T40" fmla="*/ 41 w 90"/>
                <a:gd name="T41" fmla="*/ 24 h 98"/>
                <a:gd name="T42" fmla="*/ 70 w 90"/>
                <a:gd name="T43" fmla="*/ 24 h 98"/>
                <a:gd name="T44" fmla="*/ 13 w 90"/>
                <a:gd name="T45" fmla="*/ 20 h 98"/>
                <a:gd name="T46" fmla="*/ 22 w 90"/>
                <a:gd name="T47" fmla="*/ 11 h 98"/>
                <a:gd name="T48" fmla="*/ 31 w 90"/>
                <a:gd name="T49" fmla="*/ 20 h 98"/>
                <a:gd name="T50" fmla="*/ 22 w 90"/>
                <a:gd name="T51" fmla="*/ 29 h 98"/>
                <a:gd name="T52" fmla="*/ 13 w 90"/>
                <a:gd name="T53" fmla="*/ 2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0" h="98">
                  <a:moveTo>
                    <a:pt x="70" y="24"/>
                  </a:moveTo>
                  <a:cubicBezTo>
                    <a:pt x="79" y="32"/>
                    <a:pt x="79" y="32"/>
                    <a:pt x="79" y="32"/>
                  </a:cubicBezTo>
                  <a:cubicBezTo>
                    <a:pt x="90" y="22"/>
                    <a:pt x="90" y="22"/>
                    <a:pt x="90" y="22"/>
                  </a:cubicBezTo>
                  <a:moveTo>
                    <a:pt x="70" y="15"/>
                  </a:moveTo>
                  <a:cubicBezTo>
                    <a:pt x="79" y="7"/>
                    <a:pt x="79" y="7"/>
                    <a:pt x="79" y="7"/>
                  </a:cubicBezTo>
                  <a:cubicBezTo>
                    <a:pt x="90" y="16"/>
                    <a:pt x="90" y="16"/>
                    <a:pt x="90" y="16"/>
                  </a:cubicBezTo>
                  <a:moveTo>
                    <a:pt x="70" y="24"/>
                  </a:moveTo>
                  <a:cubicBezTo>
                    <a:pt x="70" y="15"/>
                    <a:pt x="70" y="15"/>
                    <a:pt x="70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39" y="6"/>
                    <a:pt x="31" y="0"/>
                    <a:pt x="22" y="0"/>
                  </a:cubicBezTo>
                  <a:cubicBezTo>
                    <a:pt x="11" y="0"/>
                    <a:pt x="2" y="9"/>
                    <a:pt x="2" y="20"/>
                  </a:cubicBezTo>
                  <a:cubicBezTo>
                    <a:pt x="2" y="29"/>
                    <a:pt x="8" y="36"/>
                    <a:pt x="16" y="39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70" y="98"/>
                    <a:pt x="70" y="98"/>
                    <a:pt x="70" y="98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9" y="30"/>
                    <a:pt x="41" y="27"/>
                    <a:pt x="41" y="24"/>
                  </a:cubicBezTo>
                  <a:lnTo>
                    <a:pt x="70" y="24"/>
                  </a:lnTo>
                  <a:close/>
                  <a:moveTo>
                    <a:pt x="13" y="20"/>
                  </a:moveTo>
                  <a:cubicBezTo>
                    <a:pt x="13" y="15"/>
                    <a:pt x="17" y="11"/>
                    <a:pt x="22" y="11"/>
                  </a:cubicBezTo>
                  <a:cubicBezTo>
                    <a:pt x="27" y="11"/>
                    <a:pt x="31" y="15"/>
                    <a:pt x="31" y="20"/>
                  </a:cubicBezTo>
                  <a:cubicBezTo>
                    <a:pt x="31" y="25"/>
                    <a:pt x="27" y="29"/>
                    <a:pt x="22" y="29"/>
                  </a:cubicBezTo>
                  <a:cubicBezTo>
                    <a:pt x="17" y="29"/>
                    <a:pt x="13" y="25"/>
                    <a:pt x="13" y="20"/>
                  </a:cubicBezTo>
                  <a:close/>
                </a:path>
              </a:pathLst>
            </a:custGeom>
            <a:noFill/>
            <a:ln w="7938" cap="flat">
              <a:solidFill>
                <a:srgbClr val="16161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0" name="Group 532"/>
            <p:cNvGrpSpPr>
              <a:grpSpLocks noChangeAspect="1"/>
            </p:cNvGrpSpPr>
            <p:nvPr/>
          </p:nvGrpSpPr>
          <p:grpSpPr bwMode="auto">
            <a:xfrm>
              <a:off x="7007033" y="3261724"/>
              <a:ext cx="497046" cy="397220"/>
              <a:chOff x="3599" y="1080"/>
              <a:chExt cx="717" cy="573"/>
            </a:xfrm>
          </p:grpSpPr>
          <p:sp>
            <p:nvSpPr>
              <p:cNvPr id="21" name="Freeform 533"/>
              <p:cNvSpPr>
                <a:spLocks/>
              </p:cNvSpPr>
              <p:nvPr/>
            </p:nvSpPr>
            <p:spPr bwMode="auto">
              <a:xfrm>
                <a:off x="3599" y="1322"/>
                <a:ext cx="717" cy="275"/>
              </a:xfrm>
              <a:custGeom>
                <a:avLst/>
                <a:gdLst>
                  <a:gd name="T0" fmla="*/ 96 w 128"/>
                  <a:gd name="T1" fmla="*/ 25 h 49"/>
                  <a:gd name="T2" fmla="*/ 80 w 128"/>
                  <a:gd name="T3" fmla="*/ 0 h 49"/>
                  <a:gd name="T4" fmla="*/ 32 w 128"/>
                  <a:gd name="T5" fmla="*/ 0 h 49"/>
                  <a:gd name="T6" fmla="*/ 8 w 128"/>
                  <a:gd name="T7" fmla="*/ 13 h 49"/>
                  <a:gd name="T8" fmla="*/ 0 w 128"/>
                  <a:gd name="T9" fmla="*/ 25 h 49"/>
                  <a:gd name="T10" fmla="*/ 0 w 128"/>
                  <a:gd name="T11" fmla="*/ 49 h 49"/>
                  <a:gd name="T12" fmla="*/ 128 w 128"/>
                  <a:gd name="T13" fmla="*/ 49 h 49"/>
                  <a:gd name="T14" fmla="*/ 128 w 128"/>
                  <a:gd name="T15" fmla="*/ 25 h 49"/>
                  <a:gd name="T16" fmla="*/ 96 w 128"/>
                  <a:gd name="T17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49">
                    <a:moveTo>
                      <a:pt x="96" y="25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22" y="0"/>
                      <a:pt x="13" y="5"/>
                      <a:pt x="8" y="13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128" y="49"/>
                      <a:pt x="128" y="49"/>
                      <a:pt x="128" y="49"/>
                    </a:cubicBezTo>
                    <a:cubicBezTo>
                      <a:pt x="128" y="25"/>
                      <a:pt x="128" y="25"/>
                      <a:pt x="128" y="25"/>
                    </a:cubicBezTo>
                    <a:lnTo>
                      <a:pt x="96" y="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534"/>
              <p:cNvSpPr>
                <a:spLocks/>
              </p:cNvSpPr>
              <p:nvPr/>
            </p:nvSpPr>
            <p:spPr bwMode="auto">
              <a:xfrm>
                <a:off x="3599" y="1322"/>
                <a:ext cx="717" cy="275"/>
              </a:xfrm>
              <a:custGeom>
                <a:avLst/>
                <a:gdLst>
                  <a:gd name="T0" fmla="*/ 96 w 128"/>
                  <a:gd name="T1" fmla="*/ 25 h 49"/>
                  <a:gd name="T2" fmla="*/ 80 w 128"/>
                  <a:gd name="T3" fmla="*/ 0 h 49"/>
                  <a:gd name="T4" fmla="*/ 32 w 128"/>
                  <a:gd name="T5" fmla="*/ 0 h 49"/>
                  <a:gd name="T6" fmla="*/ 8 w 128"/>
                  <a:gd name="T7" fmla="*/ 13 h 49"/>
                  <a:gd name="T8" fmla="*/ 0 w 128"/>
                  <a:gd name="T9" fmla="*/ 25 h 49"/>
                  <a:gd name="T10" fmla="*/ 0 w 128"/>
                  <a:gd name="T11" fmla="*/ 49 h 49"/>
                  <a:gd name="T12" fmla="*/ 128 w 128"/>
                  <a:gd name="T13" fmla="*/ 49 h 49"/>
                  <a:gd name="T14" fmla="*/ 128 w 128"/>
                  <a:gd name="T15" fmla="*/ 25 h 49"/>
                  <a:gd name="T16" fmla="*/ 96 w 128"/>
                  <a:gd name="T17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49">
                    <a:moveTo>
                      <a:pt x="96" y="25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22" y="0"/>
                      <a:pt x="13" y="5"/>
                      <a:pt x="8" y="13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128" y="49"/>
                      <a:pt x="128" y="49"/>
                      <a:pt x="128" y="49"/>
                    </a:cubicBezTo>
                    <a:cubicBezTo>
                      <a:pt x="128" y="25"/>
                      <a:pt x="128" y="25"/>
                      <a:pt x="128" y="25"/>
                    </a:cubicBezTo>
                    <a:lnTo>
                      <a:pt x="96" y="2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00113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Oval 535"/>
              <p:cNvSpPr>
                <a:spLocks noChangeArrowheads="1"/>
              </p:cNvSpPr>
              <p:nvPr/>
            </p:nvSpPr>
            <p:spPr bwMode="auto">
              <a:xfrm>
                <a:off x="3672" y="1535"/>
                <a:ext cx="118" cy="11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Oval 536"/>
              <p:cNvSpPr>
                <a:spLocks noChangeArrowheads="1"/>
              </p:cNvSpPr>
              <p:nvPr/>
            </p:nvSpPr>
            <p:spPr bwMode="auto">
              <a:xfrm>
                <a:off x="3672" y="1535"/>
                <a:ext cx="118" cy="118"/>
              </a:xfrm>
              <a:prstGeom prst="ellipse">
                <a:avLst/>
              </a:prstGeom>
              <a:noFill/>
              <a:ln w="9525" cap="flat">
                <a:solidFill>
                  <a:srgbClr val="00113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Oval 537"/>
              <p:cNvSpPr>
                <a:spLocks noChangeArrowheads="1"/>
              </p:cNvSpPr>
              <p:nvPr/>
            </p:nvSpPr>
            <p:spPr bwMode="auto">
              <a:xfrm>
                <a:off x="4109" y="1535"/>
                <a:ext cx="117" cy="11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Oval 538"/>
              <p:cNvSpPr>
                <a:spLocks noChangeArrowheads="1"/>
              </p:cNvSpPr>
              <p:nvPr/>
            </p:nvSpPr>
            <p:spPr bwMode="auto">
              <a:xfrm>
                <a:off x="4109" y="1535"/>
                <a:ext cx="117" cy="118"/>
              </a:xfrm>
              <a:prstGeom prst="ellipse">
                <a:avLst/>
              </a:prstGeom>
              <a:noFill/>
              <a:ln w="9525" cap="flat">
                <a:solidFill>
                  <a:srgbClr val="00113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539"/>
              <p:cNvSpPr>
                <a:spLocks/>
              </p:cNvSpPr>
              <p:nvPr/>
            </p:nvSpPr>
            <p:spPr bwMode="auto">
              <a:xfrm>
                <a:off x="3891" y="1277"/>
                <a:ext cx="22" cy="28"/>
              </a:xfrm>
              <a:custGeom>
                <a:avLst/>
                <a:gdLst>
                  <a:gd name="T0" fmla="*/ 3 w 4"/>
                  <a:gd name="T1" fmla="*/ 1 h 5"/>
                  <a:gd name="T2" fmla="*/ 3 w 4"/>
                  <a:gd name="T3" fmla="*/ 4 h 5"/>
                  <a:gd name="T4" fmla="*/ 0 w 4"/>
                  <a:gd name="T5" fmla="*/ 4 h 5"/>
                  <a:gd name="T6" fmla="*/ 0 w 4"/>
                  <a:gd name="T7" fmla="*/ 1 h 5"/>
                  <a:gd name="T8" fmla="*/ 3 w 4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3" y="1"/>
                    </a:moveTo>
                    <a:cubicBezTo>
                      <a:pt x="4" y="2"/>
                      <a:pt x="4" y="3"/>
                      <a:pt x="3" y="4"/>
                    </a:cubicBezTo>
                    <a:cubicBezTo>
                      <a:pt x="3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00C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540"/>
              <p:cNvSpPr>
                <a:spLocks/>
              </p:cNvSpPr>
              <p:nvPr/>
            </p:nvSpPr>
            <p:spPr bwMode="auto">
              <a:xfrm>
                <a:off x="3812" y="1153"/>
                <a:ext cx="179" cy="51"/>
              </a:xfrm>
              <a:custGeom>
                <a:avLst/>
                <a:gdLst>
                  <a:gd name="T0" fmla="*/ 32 w 32"/>
                  <a:gd name="T1" fmla="*/ 9 h 9"/>
                  <a:gd name="T2" fmla="*/ 0 w 32"/>
                  <a:gd name="T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2" h="9">
                    <a:moveTo>
                      <a:pt x="32" y="9"/>
                    </a:moveTo>
                    <a:cubicBezTo>
                      <a:pt x="23" y="0"/>
                      <a:pt x="9" y="0"/>
                      <a:pt x="0" y="9"/>
                    </a:cubicBezTo>
                  </a:path>
                </a:pathLst>
              </a:custGeom>
              <a:noFill/>
              <a:ln w="9525" cap="flat">
                <a:solidFill>
                  <a:srgbClr val="00C9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541"/>
              <p:cNvSpPr>
                <a:spLocks/>
              </p:cNvSpPr>
              <p:nvPr/>
            </p:nvSpPr>
            <p:spPr bwMode="auto">
              <a:xfrm>
                <a:off x="3857" y="1221"/>
                <a:ext cx="90" cy="28"/>
              </a:xfrm>
              <a:custGeom>
                <a:avLst/>
                <a:gdLst>
                  <a:gd name="T0" fmla="*/ 0 w 16"/>
                  <a:gd name="T1" fmla="*/ 5 h 5"/>
                  <a:gd name="T2" fmla="*/ 16 w 16"/>
                  <a:gd name="T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6" h="5">
                    <a:moveTo>
                      <a:pt x="0" y="5"/>
                    </a:moveTo>
                    <a:cubicBezTo>
                      <a:pt x="4" y="0"/>
                      <a:pt x="12" y="0"/>
                      <a:pt x="16" y="5"/>
                    </a:cubicBezTo>
                  </a:path>
                </a:pathLst>
              </a:custGeom>
              <a:noFill/>
              <a:ln w="9525" cap="flat">
                <a:solidFill>
                  <a:srgbClr val="00C9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542"/>
              <p:cNvSpPr>
                <a:spLocks/>
              </p:cNvSpPr>
              <p:nvPr/>
            </p:nvSpPr>
            <p:spPr bwMode="auto">
              <a:xfrm>
                <a:off x="3767" y="1080"/>
                <a:ext cx="269" cy="73"/>
              </a:xfrm>
              <a:custGeom>
                <a:avLst/>
                <a:gdLst>
                  <a:gd name="T0" fmla="*/ 48 w 48"/>
                  <a:gd name="T1" fmla="*/ 13 h 13"/>
                  <a:gd name="T2" fmla="*/ 0 w 48"/>
                  <a:gd name="T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8" h="13">
                    <a:moveTo>
                      <a:pt x="48" y="13"/>
                    </a:moveTo>
                    <a:cubicBezTo>
                      <a:pt x="35" y="0"/>
                      <a:pt x="13" y="0"/>
                      <a:pt x="0" y="13"/>
                    </a:cubicBezTo>
                  </a:path>
                </a:pathLst>
              </a:custGeom>
              <a:noFill/>
              <a:ln w="9525" cap="flat">
                <a:solidFill>
                  <a:srgbClr val="00C9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Line 543"/>
              <p:cNvSpPr>
                <a:spLocks noChangeShapeType="1"/>
              </p:cNvSpPr>
              <p:nvPr/>
            </p:nvSpPr>
            <p:spPr bwMode="auto">
              <a:xfrm>
                <a:off x="3902" y="1294"/>
                <a:ext cx="0" cy="0"/>
              </a:xfrm>
              <a:prstGeom prst="line">
                <a:avLst/>
              </a:prstGeom>
              <a:noFill/>
              <a:ln w="9525" cap="flat">
                <a:solidFill>
                  <a:srgbClr val="00C9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2" name="Group 65"/>
            <p:cNvGrpSpPr>
              <a:grpSpLocks noChangeAspect="1"/>
            </p:cNvGrpSpPr>
            <p:nvPr/>
          </p:nvGrpSpPr>
          <p:grpSpPr bwMode="auto">
            <a:xfrm rot="18900000">
              <a:off x="6646651" y="3065679"/>
              <a:ext cx="142291" cy="142291"/>
              <a:chOff x="2416" y="1321"/>
              <a:chExt cx="417" cy="417"/>
            </a:xfrm>
          </p:grpSpPr>
          <p:sp>
            <p:nvSpPr>
              <p:cNvPr id="33" name="Oval 66"/>
              <p:cNvSpPr>
                <a:spLocks noChangeArrowheads="1"/>
              </p:cNvSpPr>
              <p:nvPr/>
            </p:nvSpPr>
            <p:spPr bwMode="auto">
              <a:xfrm>
                <a:off x="2416" y="1704"/>
                <a:ext cx="34" cy="34"/>
              </a:xfrm>
              <a:prstGeom prst="ellipse">
                <a:avLst/>
              </a:prstGeom>
              <a:solidFill>
                <a:srgbClr val="00D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67"/>
              <p:cNvSpPr>
                <a:spLocks/>
              </p:cNvSpPr>
              <p:nvPr/>
            </p:nvSpPr>
            <p:spPr bwMode="auto">
              <a:xfrm>
                <a:off x="2425" y="1453"/>
                <a:ext cx="275" cy="276"/>
              </a:xfrm>
              <a:custGeom>
                <a:avLst/>
                <a:gdLst>
                  <a:gd name="T0" fmla="*/ 56 w 56"/>
                  <a:gd name="T1" fmla="*/ 56 h 56"/>
                  <a:gd name="T2" fmla="*/ 0 w 56"/>
                  <a:gd name="T3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6" h="56">
                    <a:moveTo>
                      <a:pt x="56" y="56"/>
                    </a:moveTo>
                    <a:cubicBezTo>
                      <a:pt x="56" y="25"/>
                      <a:pt x="31" y="0"/>
                      <a:pt x="0" y="0"/>
                    </a:cubicBezTo>
                  </a:path>
                </a:pathLst>
              </a:custGeom>
              <a:noFill/>
              <a:ln w="7938" cap="flat">
                <a:solidFill>
                  <a:srgbClr val="00D2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68"/>
              <p:cNvSpPr>
                <a:spLocks/>
              </p:cNvSpPr>
              <p:nvPr/>
            </p:nvSpPr>
            <p:spPr bwMode="auto">
              <a:xfrm>
                <a:off x="2425" y="1591"/>
                <a:ext cx="138" cy="138"/>
              </a:xfrm>
              <a:custGeom>
                <a:avLst/>
                <a:gdLst>
                  <a:gd name="T0" fmla="*/ 0 w 28"/>
                  <a:gd name="T1" fmla="*/ 0 h 28"/>
                  <a:gd name="T2" fmla="*/ 28 w 28"/>
                  <a:gd name="T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8" h="28">
                    <a:moveTo>
                      <a:pt x="0" y="0"/>
                    </a:moveTo>
                    <a:cubicBezTo>
                      <a:pt x="16" y="0"/>
                      <a:pt x="28" y="12"/>
                      <a:pt x="28" y="28"/>
                    </a:cubicBezTo>
                  </a:path>
                </a:pathLst>
              </a:custGeom>
              <a:noFill/>
              <a:ln w="7938" cap="flat">
                <a:solidFill>
                  <a:srgbClr val="00D2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69"/>
              <p:cNvSpPr>
                <a:spLocks/>
              </p:cNvSpPr>
              <p:nvPr/>
            </p:nvSpPr>
            <p:spPr bwMode="auto">
              <a:xfrm>
                <a:off x="2425" y="1321"/>
                <a:ext cx="408" cy="408"/>
              </a:xfrm>
              <a:custGeom>
                <a:avLst/>
                <a:gdLst>
                  <a:gd name="T0" fmla="*/ 83 w 83"/>
                  <a:gd name="T1" fmla="*/ 83 h 83"/>
                  <a:gd name="T2" fmla="*/ 0 w 83"/>
                  <a:gd name="T3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3" h="83">
                    <a:moveTo>
                      <a:pt x="83" y="83"/>
                    </a:moveTo>
                    <a:cubicBezTo>
                      <a:pt x="83" y="37"/>
                      <a:pt x="46" y="0"/>
                      <a:pt x="0" y="0"/>
                    </a:cubicBezTo>
                  </a:path>
                </a:pathLst>
              </a:custGeom>
              <a:noFill/>
              <a:ln w="7938" cap="flat">
                <a:solidFill>
                  <a:srgbClr val="00D2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Line 70"/>
              <p:cNvSpPr>
                <a:spLocks noChangeShapeType="1"/>
              </p:cNvSpPr>
              <p:nvPr/>
            </p:nvSpPr>
            <p:spPr bwMode="auto">
              <a:xfrm>
                <a:off x="2425" y="1729"/>
                <a:ext cx="0" cy="0"/>
              </a:xfrm>
              <a:prstGeom prst="line">
                <a:avLst/>
              </a:prstGeom>
              <a:noFill/>
              <a:ln w="7938" cap="flat">
                <a:solidFill>
                  <a:srgbClr val="00D2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6421520" y="3716433"/>
              <a:ext cx="912970" cy="623944"/>
              <a:chOff x="6705673" y="3243465"/>
              <a:chExt cx="912970" cy="623944"/>
            </a:xfrm>
          </p:grpSpPr>
          <p:grpSp>
            <p:nvGrpSpPr>
              <p:cNvPr id="39" name="Group 144"/>
              <p:cNvGrpSpPr>
                <a:grpSpLocks noChangeAspect="1"/>
              </p:cNvGrpSpPr>
              <p:nvPr/>
            </p:nvGrpSpPr>
            <p:grpSpPr bwMode="auto">
              <a:xfrm>
                <a:off x="6705673" y="3347963"/>
                <a:ext cx="517273" cy="519446"/>
                <a:chOff x="2642" y="1386"/>
                <a:chExt cx="476" cy="478"/>
              </a:xfrm>
            </p:grpSpPr>
            <p:sp>
              <p:nvSpPr>
                <p:cNvPr id="70" name="Freeform 145"/>
                <p:cNvSpPr>
                  <a:spLocks/>
                </p:cNvSpPr>
                <p:nvPr/>
              </p:nvSpPr>
              <p:spPr bwMode="auto">
                <a:xfrm>
                  <a:off x="2858" y="1637"/>
                  <a:ext cx="83" cy="84"/>
                </a:xfrm>
                <a:custGeom>
                  <a:avLst/>
                  <a:gdLst>
                    <a:gd name="T0" fmla="*/ 15 w 17"/>
                    <a:gd name="T1" fmla="*/ 4 h 17"/>
                    <a:gd name="T2" fmla="*/ 13 w 17"/>
                    <a:gd name="T3" fmla="*/ 15 h 17"/>
                    <a:gd name="T4" fmla="*/ 2 w 17"/>
                    <a:gd name="T5" fmla="*/ 12 h 17"/>
                    <a:gd name="T6" fmla="*/ 4 w 17"/>
                    <a:gd name="T7" fmla="*/ 2 h 17"/>
                    <a:gd name="T8" fmla="*/ 15 w 17"/>
                    <a:gd name="T9" fmla="*/ 4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7">
                      <a:moveTo>
                        <a:pt x="15" y="4"/>
                      </a:moveTo>
                      <a:cubicBezTo>
                        <a:pt x="17" y="8"/>
                        <a:pt x="16" y="12"/>
                        <a:pt x="13" y="15"/>
                      </a:cubicBezTo>
                      <a:cubicBezTo>
                        <a:pt x="9" y="17"/>
                        <a:pt x="5" y="16"/>
                        <a:pt x="2" y="12"/>
                      </a:cubicBezTo>
                      <a:cubicBezTo>
                        <a:pt x="0" y="9"/>
                        <a:pt x="1" y="4"/>
                        <a:pt x="4" y="2"/>
                      </a:cubicBezTo>
                      <a:cubicBezTo>
                        <a:pt x="8" y="0"/>
                        <a:pt x="12" y="1"/>
                        <a:pt x="15" y="4"/>
                      </a:cubicBezTo>
                      <a:close/>
                    </a:path>
                  </a:pathLst>
                </a:custGeom>
                <a:noFill/>
                <a:ln w="7938" cap="flat">
                  <a:solidFill>
                    <a:srgbClr val="00113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Freeform 146"/>
                <p:cNvSpPr>
                  <a:spLocks/>
                </p:cNvSpPr>
                <p:nvPr/>
              </p:nvSpPr>
              <p:spPr bwMode="auto">
                <a:xfrm>
                  <a:off x="2716" y="1426"/>
                  <a:ext cx="328" cy="172"/>
                </a:xfrm>
                <a:custGeom>
                  <a:avLst/>
                  <a:gdLst>
                    <a:gd name="T0" fmla="*/ 0 w 328"/>
                    <a:gd name="T1" fmla="*/ 0 h 172"/>
                    <a:gd name="T2" fmla="*/ 0 w 328"/>
                    <a:gd name="T3" fmla="*/ 83 h 172"/>
                    <a:gd name="T4" fmla="*/ 34 w 328"/>
                    <a:gd name="T5" fmla="*/ 83 h 172"/>
                    <a:gd name="T6" fmla="*/ 34 w 328"/>
                    <a:gd name="T7" fmla="*/ 54 h 172"/>
                    <a:gd name="T8" fmla="*/ 127 w 328"/>
                    <a:gd name="T9" fmla="*/ 54 h 172"/>
                    <a:gd name="T10" fmla="*/ 157 w 328"/>
                    <a:gd name="T11" fmla="*/ 172 h 172"/>
                    <a:gd name="T12" fmla="*/ 176 w 328"/>
                    <a:gd name="T13" fmla="*/ 172 h 172"/>
                    <a:gd name="T14" fmla="*/ 201 w 328"/>
                    <a:gd name="T15" fmla="*/ 54 h 172"/>
                    <a:gd name="T16" fmla="*/ 294 w 328"/>
                    <a:gd name="T17" fmla="*/ 54 h 172"/>
                    <a:gd name="T18" fmla="*/ 294 w 328"/>
                    <a:gd name="T19" fmla="*/ 83 h 172"/>
                    <a:gd name="T20" fmla="*/ 328 w 328"/>
                    <a:gd name="T21" fmla="*/ 83 h 172"/>
                    <a:gd name="T22" fmla="*/ 328 w 328"/>
                    <a:gd name="T23" fmla="*/ 0 h 172"/>
                    <a:gd name="T24" fmla="*/ 294 w 328"/>
                    <a:gd name="T25" fmla="*/ 0 h 172"/>
                    <a:gd name="T26" fmla="*/ 294 w 328"/>
                    <a:gd name="T27" fmla="*/ 29 h 172"/>
                    <a:gd name="T28" fmla="*/ 162 w 328"/>
                    <a:gd name="T29" fmla="*/ 0 h 172"/>
                    <a:gd name="T30" fmla="*/ 34 w 328"/>
                    <a:gd name="T31" fmla="*/ 29 h 172"/>
                    <a:gd name="T32" fmla="*/ 34 w 328"/>
                    <a:gd name="T33" fmla="*/ 0 h 172"/>
                    <a:gd name="T34" fmla="*/ 0 w 328"/>
                    <a:gd name="T35" fmla="*/ 0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328" h="172">
                      <a:moveTo>
                        <a:pt x="0" y="0"/>
                      </a:moveTo>
                      <a:lnTo>
                        <a:pt x="0" y="83"/>
                      </a:lnTo>
                      <a:lnTo>
                        <a:pt x="34" y="83"/>
                      </a:lnTo>
                      <a:lnTo>
                        <a:pt x="34" y="54"/>
                      </a:lnTo>
                      <a:lnTo>
                        <a:pt x="127" y="54"/>
                      </a:lnTo>
                      <a:lnTo>
                        <a:pt x="157" y="172"/>
                      </a:lnTo>
                      <a:lnTo>
                        <a:pt x="176" y="172"/>
                      </a:lnTo>
                      <a:lnTo>
                        <a:pt x="201" y="54"/>
                      </a:lnTo>
                      <a:lnTo>
                        <a:pt x="294" y="54"/>
                      </a:lnTo>
                      <a:lnTo>
                        <a:pt x="294" y="83"/>
                      </a:lnTo>
                      <a:lnTo>
                        <a:pt x="328" y="83"/>
                      </a:lnTo>
                      <a:lnTo>
                        <a:pt x="328" y="0"/>
                      </a:lnTo>
                      <a:lnTo>
                        <a:pt x="294" y="0"/>
                      </a:lnTo>
                      <a:lnTo>
                        <a:pt x="294" y="29"/>
                      </a:lnTo>
                      <a:lnTo>
                        <a:pt x="162" y="0"/>
                      </a:lnTo>
                      <a:lnTo>
                        <a:pt x="34" y="29"/>
                      </a:lnTo>
                      <a:lnTo>
                        <a:pt x="3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00113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" name="Line 147"/>
                <p:cNvSpPr>
                  <a:spLocks noChangeShapeType="1"/>
                </p:cNvSpPr>
                <p:nvPr/>
              </p:nvSpPr>
              <p:spPr bwMode="auto">
                <a:xfrm>
                  <a:off x="2642" y="1406"/>
                  <a:ext cx="182" cy="0"/>
                </a:xfrm>
                <a:prstGeom prst="line">
                  <a:avLst/>
                </a:prstGeom>
                <a:noFill/>
                <a:ln w="7938" cap="flat">
                  <a:solidFill>
                    <a:srgbClr val="00113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Line 148"/>
                <p:cNvSpPr>
                  <a:spLocks noChangeShapeType="1"/>
                </p:cNvSpPr>
                <p:nvPr/>
              </p:nvSpPr>
              <p:spPr bwMode="auto">
                <a:xfrm>
                  <a:off x="2711" y="1386"/>
                  <a:ext cx="44" cy="0"/>
                </a:xfrm>
                <a:prstGeom prst="line">
                  <a:avLst/>
                </a:prstGeom>
                <a:noFill/>
                <a:ln w="7938" cap="flat">
                  <a:solidFill>
                    <a:srgbClr val="00113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" name="Line 149"/>
                <p:cNvSpPr>
                  <a:spLocks noChangeShapeType="1"/>
                </p:cNvSpPr>
                <p:nvPr/>
              </p:nvSpPr>
              <p:spPr bwMode="auto">
                <a:xfrm>
                  <a:off x="2936" y="1406"/>
                  <a:ext cx="182" cy="0"/>
                </a:xfrm>
                <a:prstGeom prst="line">
                  <a:avLst/>
                </a:prstGeom>
                <a:noFill/>
                <a:ln w="7938" cap="flat">
                  <a:solidFill>
                    <a:srgbClr val="00113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" name="Line 150"/>
                <p:cNvSpPr>
                  <a:spLocks noChangeShapeType="1"/>
                </p:cNvSpPr>
                <p:nvPr/>
              </p:nvSpPr>
              <p:spPr bwMode="auto">
                <a:xfrm>
                  <a:off x="3005" y="1386"/>
                  <a:ext cx="39" cy="0"/>
                </a:xfrm>
                <a:prstGeom prst="line">
                  <a:avLst/>
                </a:prstGeom>
                <a:noFill/>
                <a:ln w="7938" cap="flat">
                  <a:solidFill>
                    <a:srgbClr val="00113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" name="Freeform 151"/>
                <p:cNvSpPr>
                  <a:spLocks/>
                </p:cNvSpPr>
                <p:nvPr/>
              </p:nvSpPr>
              <p:spPr bwMode="auto">
                <a:xfrm>
                  <a:off x="2809" y="1622"/>
                  <a:ext cx="147" cy="109"/>
                </a:xfrm>
                <a:custGeom>
                  <a:avLst/>
                  <a:gdLst>
                    <a:gd name="T0" fmla="*/ 28 w 30"/>
                    <a:gd name="T1" fmla="*/ 22 h 22"/>
                    <a:gd name="T2" fmla="*/ 1 w 30"/>
                    <a:gd name="T3" fmla="*/ 22 h 22"/>
                    <a:gd name="T4" fmla="*/ 0 w 30"/>
                    <a:gd name="T5" fmla="*/ 21 h 22"/>
                    <a:gd name="T6" fmla="*/ 0 w 30"/>
                    <a:gd name="T7" fmla="*/ 2 h 22"/>
                    <a:gd name="T8" fmla="*/ 1 w 30"/>
                    <a:gd name="T9" fmla="*/ 0 h 22"/>
                    <a:gd name="T10" fmla="*/ 28 w 30"/>
                    <a:gd name="T11" fmla="*/ 0 h 22"/>
                    <a:gd name="T12" fmla="*/ 30 w 30"/>
                    <a:gd name="T13" fmla="*/ 2 h 22"/>
                    <a:gd name="T14" fmla="*/ 30 w 30"/>
                    <a:gd name="T15" fmla="*/ 21 h 22"/>
                    <a:gd name="T16" fmla="*/ 28 w 30"/>
                    <a:gd name="T17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" h="22">
                      <a:moveTo>
                        <a:pt x="28" y="22"/>
                      </a:moveTo>
                      <a:cubicBezTo>
                        <a:pt x="1" y="22"/>
                        <a:pt x="1" y="22"/>
                        <a:pt x="1" y="22"/>
                      </a:cubicBez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29" y="0"/>
                        <a:pt x="30" y="1"/>
                        <a:pt x="30" y="2"/>
                      </a:cubicBezTo>
                      <a:cubicBezTo>
                        <a:pt x="30" y="21"/>
                        <a:pt x="30" y="21"/>
                        <a:pt x="30" y="21"/>
                      </a:cubicBezTo>
                      <a:cubicBezTo>
                        <a:pt x="30" y="22"/>
                        <a:pt x="29" y="22"/>
                        <a:pt x="28" y="22"/>
                      </a:cubicBezTo>
                      <a:close/>
                    </a:path>
                  </a:pathLst>
                </a:custGeom>
                <a:noFill/>
                <a:ln w="7938" cap="flat">
                  <a:solidFill>
                    <a:srgbClr val="00113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" name="Freeform 152"/>
                <p:cNvSpPr>
                  <a:spLocks/>
                </p:cNvSpPr>
                <p:nvPr/>
              </p:nvSpPr>
              <p:spPr bwMode="auto">
                <a:xfrm>
                  <a:off x="2828" y="1603"/>
                  <a:ext cx="20" cy="15"/>
                </a:xfrm>
                <a:custGeom>
                  <a:avLst/>
                  <a:gdLst>
                    <a:gd name="T0" fmla="*/ 0 w 20"/>
                    <a:gd name="T1" fmla="*/ 15 h 15"/>
                    <a:gd name="T2" fmla="*/ 0 w 20"/>
                    <a:gd name="T3" fmla="*/ 0 h 15"/>
                    <a:gd name="T4" fmla="*/ 20 w 20"/>
                    <a:gd name="T5" fmla="*/ 0 h 15"/>
                    <a:gd name="T6" fmla="*/ 20 w 20"/>
                    <a:gd name="T7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5">
                      <a:moveTo>
                        <a:pt x="0" y="15"/>
                      </a:moveTo>
                      <a:lnTo>
                        <a:pt x="0" y="0"/>
                      </a:lnTo>
                      <a:lnTo>
                        <a:pt x="20" y="0"/>
                      </a:lnTo>
                      <a:lnTo>
                        <a:pt x="20" y="15"/>
                      </a:lnTo>
                    </a:path>
                  </a:pathLst>
                </a:custGeom>
                <a:noFill/>
                <a:ln w="7938" cap="flat">
                  <a:solidFill>
                    <a:srgbClr val="00113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" name="Freeform 153"/>
                <p:cNvSpPr>
                  <a:spLocks/>
                </p:cNvSpPr>
                <p:nvPr/>
              </p:nvSpPr>
              <p:spPr bwMode="auto">
                <a:xfrm>
                  <a:off x="2819" y="1785"/>
                  <a:ext cx="122" cy="29"/>
                </a:xfrm>
                <a:custGeom>
                  <a:avLst/>
                  <a:gdLst>
                    <a:gd name="T0" fmla="*/ 0 w 25"/>
                    <a:gd name="T1" fmla="*/ 0 h 6"/>
                    <a:gd name="T2" fmla="*/ 25 w 25"/>
                    <a:gd name="T3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5" h="6">
                      <a:moveTo>
                        <a:pt x="0" y="0"/>
                      </a:moveTo>
                      <a:cubicBezTo>
                        <a:pt x="7" y="6"/>
                        <a:pt x="18" y="6"/>
                        <a:pt x="25" y="0"/>
                      </a:cubicBezTo>
                    </a:path>
                  </a:pathLst>
                </a:custGeom>
                <a:noFill/>
                <a:ln w="7938" cap="flat">
                  <a:solidFill>
                    <a:srgbClr val="00C9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" name="Freeform 154"/>
                <p:cNvSpPr>
                  <a:spLocks/>
                </p:cNvSpPr>
                <p:nvPr/>
              </p:nvSpPr>
              <p:spPr bwMode="auto">
                <a:xfrm>
                  <a:off x="2848" y="1750"/>
                  <a:ext cx="64" cy="20"/>
                </a:xfrm>
                <a:custGeom>
                  <a:avLst/>
                  <a:gdLst>
                    <a:gd name="T0" fmla="*/ 13 w 13"/>
                    <a:gd name="T1" fmla="*/ 0 h 4"/>
                    <a:gd name="T2" fmla="*/ 0 w 13"/>
                    <a:gd name="T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3" h="4">
                      <a:moveTo>
                        <a:pt x="13" y="0"/>
                      </a:moveTo>
                      <a:cubicBezTo>
                        <a:pt x="9" y="4"/>
                        <a:pt x="4" y="4"/>
                        <a:pt x="0" y="0"/>
                      </a:cubicBezTo>
                    </a:path>
                  </a:pathLst>
                </a:custGeom>
                <a:noFill/>
                <a:ln w="7938" cap="flat">
                  <a:solidFill>
                    <a:srgbClr val="00C9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" name="Freeform 155"/>
                <p:cNvSpPr>
                  <a:spLocks/>
                </p:cNvSpPr>
                <p:nvPr/>
              </p:nvSpPr>
              <p:spPr bwMode="auto">
                <a:xfrm>
                  <a:off x="2789" y="1814"/>
                  <a:ext cx="182" cy="50"/>
                </a:xfrm>
                <a:custGeom>
                  <a:avLst/>
                  <a:gdLst>
                    <a:gd name="T0" fmla="*/ 0 w 37"/>
                    <a:gd name="T1" fmla="*/ 0 h 10"/>
                    <a:gd name="T2" fmla="*/ 37 w 37"/>
                    <a:gd name="T3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37" h="10">
                      <a:moveTo>
                        <a:pt x="0" y="0"/>
                      </a:moveTo>
                      <a:cubicBezTo>
                        <a:pt x="10" y="10"/>
                        <a:pt x="27" y="10"/>
                        <a:pt x="37" y="0"/>
                      </a:cubicBezTo>
                    </a:path>
                  </a:pathLst>
                </a:custGeom>
                <a:noFill/>
                <a:ln w="7938" cap="flat">
                  <a:solidFill>
                    <a:srgbClr val="00C9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" name="Line 156"/>
                <p:cNvSpPr>
                  <a:spLocks noChangeShapeType="1"/>
                </p:cNvSpPr>
                <p:nvPr/>
              </p:nvSpPr>
              <p:spPr bwMode="auto">
                <a:xfrm>
                  <a:off x="2878" y="1721"/>
                  <a:ext cx="0" cy="0"/>
                </a:xfrm>
                <a:prstGeom prst="line">
                  <a:avLst/>
                </a:prstGeom>
                <a:noFill/>
                <a:ln w="7938" cap="flat">
                  <a:solidFill>
                    <a:srgbClr val="00C9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0" name="Group 39"/>
              <p:cNvGrpSpPr>
                <a:grpSpLocks noChangeAspect="1"/>
              </p:cNvGrpSpPr>
              <p:nvPr/>
            </p:nvGrpSpPr>
            <p:grpSpPr bwMode="auto">
              <a:xfrm>
                <a:off x="7265015" y="3470383"/>
                <a:ext cx="353628" cy="388253"/>
                <a:chOff x="2668" y="1033"/>
                <a:chExt cx="766" cy="841"/>
              </a:xfrm>
            </p:grpSpPr>
            <p:sp>
              <p:nvSpPr>
                <p:cNvPr id="47" name="Line 15"/>
                <p:cNvSpPr>
                  <a:spLocks noChangeShapeType="1"/>
                </p:cNvSpPr>
                <p:nvPr/>
              </p:nvSpPr>
              <p:spPr bwMode="auto">
                <a:xfrm>
                  <a:off x="2821" y="1073"/>
                  <a:ext cx="0" cy="801"/>
                </a:xfrm>
                <a:prstGeom prst="line">
                  <a:avLst/>
                </a:prstGeom>
                <a:noFill/>
                <a:ln w="9525" cap="flat">
                  <a:solidFill>
                    <a:srgbClr val="001135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" name="Line 16"/>
                <p:cNvSpPr>
                  <a:spLocks noChangeShapeType="1"/>
                </p:cNvSpPr>
                <p:nvPr/>
              </p:nvSpPr>
              <p:spPr bwMode="auto">
                <a:xfrm>
                  <a:off x="3353" y="1146"/>
                  <a:ext cx="0" cy="429"/>
                </a:xfrm>
                <a:prstGeom prst="line">
                  <a:avLst/>
                </a:prstGeom>
                <a:noFill/>
                <a:ln w="9525" cap="flat">
                  <a:solidFill>
                    <a:srgbClr val="00113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" name="Oval 17"/>
                <p:cNvSpPr>
                  <a:spLocks noChangeArrowheads="1"/>
                </p:cNvSpPr>
                <p:nvPr/>
              </p:nvSpPr>
              <p:spPr bwMode="auto">
                <a:xfrm>
                  <a:off x="3313" y="1575"/>
                  <a:ext cx="81" cy="80"/>
                </a:xfrm>
                <a:prstGeom prst="ellipse">
                  <a:avLst/>
                </a:prstGeom>
                <a:noFill/>
                <a:ln w="9525" cap="flat">
                  <a:solidFill>
                    <a:srgbClr val="00C9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" name="Line 18"/>
                <p:cNvSpPr>
                  <a:spLocks noChangeShapeType="1"/>
                </p:cNvSpPr>
                <p:nvPr/>
              </p:nvSpPr>
              <p:spPr bwMode="auto">
                <a:xfrm>
                  <a:off x="3353" y="1655"/>
                  <a:ext cx="0" cy="49"/>
                </a:xfrm>
                <a:prstGeom prst="line">
                  <a:avLst/>
                </a:prstGeom>
                <a:noFill/>
                <a:ln w="12700" cap="flat">
                  <a:solidFill>
                    <a:srgbClr val="00C9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Freeform 19"/>
                <p:cNvSpPr>
                  <a:spLocks/>
                </p:cNvSpPr>
                <p:nvPr/>
              </p:nvSpPr>
              <p:spPr bwMode="auto">
                <a:xfrm>
                  <a:off x="3313" y="1704"/>
                  <a:ext cx="81" cy="81"/>
                </a:xfrm>
                <a:custGeom>
                  <a:avLst/>
                  <a:gdLst>
                    <a:gd name="T0" fmla="*/ 0 w 10"/>
                    <a:gd name="T1" fmla="*/ 5 h 10"/>
                    <a:gd name="T2" fmla="*/ 5 w 10"/>
                    <a:gd name="T3" fmla="*/ 10 h 10"/>
                    <a:gd name="T4" fmla="*/ 10 w 10"/>
                    <a:gd name="T5" fmla="*/ 5 h 10"/>
                    <a:gd name="T6" fmla="*/ 5 w 10"/>
                    <a:gd name="T7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10">
                      <a:moveTo>
                        <a:pt x="0" y="5"/>
                      </a:moveTo>
                      <a:cubicBezTo>
                        <a:pt x="0" y="8"/>
                        <a:pt x="2" y="10"/>
                        <a:pt x="5" y="10"/>
                      </a:cubicBezTo>
                      <a:cubicBezTo>
                        <a:pt x="8" y="10"/>
                        <a:pt x="10" y="8"/>
                        <a:pt x="10" y="5"/>
                      </a:cubicBezTo>
                      <a:cubicBezTo>
                        <a:pt x="10" y="2"/>
                        <a:pt x="8" y="0"/>
                        <a:pt x="5" y="0"/>
                      </a:cubicBezTo>
                    </a:path>
                  </a:pathLst>
                </a:custGeom>
                <a:noFill/>
                <a:ln w="9525" cap="flat">
                  <a:solidFill>
                    <a:srgbClr val="00C9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Line 20"/>
                <p:cNvSpPr>
                  <a:spLocks noChangeShapeType="1"/>
                </p:cNvSpPr>
                <p:nvPr/>
              </p:nvSpPr>
              <p:spPr bwMode="auto">
                <a:xfrm>
                  <a:off x="2821" y="1243"/>
                  <a:ext cx="81" cy="0"/>
                </a:xfrm>
                <a:prstGeom prst="line">
                  <a:avLst/>
                </a:prstGeom>
                <a:noFill/>
                <a:ln w="9525" cap="flat">
                  <a:solidFill>
                    <a:srgbClr val="00113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" name="Line 21"/>
                <p:cNvSpPr>
                  <a:spLocks noChangeShapeType="1"/>
                </p:cNvSpPr>
                <p:nvPr/>
              </p:nvSpPr>
              <p:spPr bwMode="auto">
                <a:xfrm>
                  <a:off x="2821" y="1333"/>
                  <a:ext cx="81" cy="0"/>
                </a:xfrm>
                <a:prstGeom prst="line">
                  <a:avLst/>
                </a:prstGeom>
                <a:noFill/>
                <a:ln w="9525" cap="flat">
                  <a:solidFill>
                    <a:srgbClr val="00113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" name="Line 22"/>
                <p:cNvSpPr>
                  <a:spLocks noChangeShapeType="1"/>
                </p:cNvSpPr>
                <p:nvPr/>
              </p:nvSpPr>
              <p:spPr bwMode="auto">
                <a:xfrm>
                  <a:off x="2821" y="1430"/>
                  <a:ext cx="81" cy="0"/>
                </a:xfrm>
                <a:prstGeom prst="line">
                  <a:avLst/>
                </a:prstGeom>
                <a:noFill/>
                <a:ln w="9525" cap="flat">
                  <a:solidFill>
                    <a:srgbClr val="00113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" name="Line 23"/>
                <p:cNvSpPr>
                  <a:spLocks noChangeShapeType="1"/>
                </p:cNvSpPr>
                <p:nvPr/>
              </p:nvSpPr>
              <p:spPr bwMode="auto">
                <a:xfrm>
                  <a:off x="2821" y="1519"/>
                  <a:ext cx="81" cy="0"/>
                </a:xfrm>
                <a:prstGeom prst="line">
                  <a:avLst/>
                </a:prstGeom>
                <a:noFill/>
                <a:ln w="9525" cap="flat">
                  <a:solidFill>
                    <a:srgbClr val="00113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" name="Line 24"/>
                <p:cNvSpPr>
                  <a:spLocks noChangeShapeType="1"/>
                </p:cNvSpPr>
                <p:nvPr/>
              </p:nvSpPr>
              <p:spPr bwMode="auto">
                <a:xfrm>
                  <a:off x="2821" y="1607"/>
                  <a:ext cx="81" cy="0"/>
                </a:xfrm>
                <a:prstGeom prst="line">
                  <a:avLst/>
                </a:prstGeom>
                <a:noFill/>
                <a:ln w="9525" cap="flat">
                  <a:solidFill>
                    <a:srgbClr val="00113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" name="Line 25"/>
                <p:cNvSpPr>
                  <a:spLocks noChangeShapeType="1"/>
                </p:cNvSpPr>
                <p:nvPr/>
              </p:nvSpPr>
              <p:spPr bwMode="auto">
                <a:xfrm>
                  <a:off x="2821" y="1696"/>
                  <a:ext cx="81" cy="0"/>
                </a:xfrm>
                <a:prstGeom prst="line">
                  <a:avLst/>
                </a:prstGeom>
                <a:noFill/>
                <a:ln w="9525" cap="flat">
                  <a:solidFill>
                    <a:srgbClr val="00113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" name="Line 26"/>
                <p:cNvSpPr>
                  <a:spLocks noChangeShapeType="1"/>
                </p:cNvSpPr>
                <p:nvPr/>
              </p:nvSpPr>
              <p:spPr bwMode="auto">
                <a:xfrm>
                  <a:off x="2821" y="1785"/>
                  <a:ext cx="81" cy="0"/>
                </a:xfrm>
                <a:prstGeom prst="line">
                  <a:avLst/>
                </a:prstGeom>
                <a:noFill/>
                <a:ln w="9525" cap="flat">
                  <a:solidFill>
                    <a:srgbClr val="00113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" name="Line 27"/>
                <p:cNvSpPr>
                  <a:spLocks noChangeShapeType="1"/>
                </p:cNvSpPr>
                <p:nvPr/>
              </p:nvSpPr>
              <p:spPr bwMode="auto">
                <a:xfrm flipH="1" flipV="1">
                  <a:off x="2821" y="1785"/>
                  <a:ext cx="81" cy="81"/>
                </a:xfrm>
                <a:prstGeom prst="line">
                  <a:avLst/>
                </a:prstGeom>
                <a:noFill/>
                <a:ln w="9525" cap="flat">
                  <a:solidFill>
                    <a:srgbClr val="00113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" name="Line 28"/>
                <p:cNvSpPr>
                  <a:spLocks noChangeShapeType="1"/>
                </p:cNvSpPr>
                <p:nvPr/>
              </p:nvSpPr>
              <p:spPr bwMode="auto">
                <a:xfrm flipH="1" flipV="1">
                  <a:off x="2821" y="1607"/>
                  <a:ext cx="81" cy="89"/>
                </a:xfrm>
                <a:prstGeom prst="line">
                  <a:avLst/>
                </a:prstGeom>
                <a:noFill/>
                <a:ln w="9525" cap="flat">
                  <a:solidFill>
                    <a:srgbClr val="00113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" name="Line 29"/>
                <p:cNvSpPr>
                  <a:spLocks noChangeShapeType="1"/>
                </p:cNvSpPr>
                <p:nvPr/>
              </p:nvSpPr>
              <p:spPr bwMode="auto">
                <a:xfrm flipH="1" flipV="1">
                  <a:off x="2821" y="1430"/>
                  <a:ext cx="81" cy="89"/>
                </a:xfrm>
                <a:prstGeom prst="line">
                  <a:avLst/>
                </a:prstGeom>
                <a:noFill/>
                <a:ln w="9525" cap="flat">
                  <a:solidFill>
                    <a:srgbClr val="00113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" name="Line 30"/>
                <p:cNvSpPr>
                  <a:spLocks noChangeShapeType="1"/>
                </p:cNvSpPr>
                <p:nvPr/>
              </p:nvSpPr>
              <p:spPr bwMode="auto">
                <a:xfrm flipH="1" flipV="1">
                  <a:off x="2821" y="1252"/>
                  <a:ext cx="81" cy="81"/>
                </a:xfrm>
                <a:prstGeom prst="line">
                  <a:avLst/>
                </a:prstGeom>
                <a:noFill/>
                <a:ln w="9525" cap="flat">
                  <a:solidFill>
                    <a:srgbClr val="00113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2821" y="1154"/>
                  <a:ext cx="81" cy="89"/>
                </a:xfrm>
                <a:prstGeom prst="line">
                  <a:avLst/>
                </a:prstGeom>
                <a:noFill/>
                <a:ln w="9525" cap="flat">
                  <a:solidFill>
                    <a:srgbClr val="00113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2821" y="1341"/>
                  <a:ext cx="81" cy="89"/>
                </a:xfrm>
                <a:prstGeom prst="line">
                  <a:avLst/>
                </a:prstGeom>
                <a:noFill/>
                <a:ln w="9525" cap="flat">
                  <a:solidFill>
                    <a:srgbClr val="00113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" name="Line 33"/>
                <p:cNvSpPr>
                  <a:spLocks noChangeShapeType="1"/>
                </p:cNvSpPr>
                <p:nvPr/>
              </p:nvSpPr>
              <p:spPr bwMode="auto">
                <a:xfrm flipV="1">
                  <a:off x="2821" y="1519"/>
                  <a:ext cx="81" cy="89"/>
                </a:xfrm>
                <a:prstGeom prst="line">
                  <a:avLst/>
                </a:prstGeom>
                <a:noFill/>
                <a:ln w="9525" cap="flat">
                  <a:solidFill>
                    <a:srgbClr val="00113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" name="Line 34"/>
                <p:cNvSpPr>
                  <a:spLocks noChangeShapeType="1"/>
                </p:cNvSpPr>
                <p:nvPr/>
              </p:nvSpPr>
              <p:spPr bwMode="auto">
                <a:xfrm flipV="1">
                  <a:off x="2821" y="1704"/>
                  <a:ext cx="81" cy="81"/>
                </a:xfrm>
                <a:prstGeom prst="line">
                  <a:avLst/>
                </a:prstGeom>
                <a:noFill/>
                <a:ln w="9525" cap="flat">
                  <a:solidFill>
                    <a:srgbClr val="00113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" name="Freeform 35"/>
                <p:cNvSpPr>
                  <a:spLocks/>
                </p:cNvSpPr>
                <p:nvPr/>
              </p:nvSpPr>
              <p:spPr bwMode="auto">
                <a:xfrm>
                  <a:off x="2668" y="1033"/>
                  <a:ext cx="766" cy="841"/>
                </a:xfrm>
                <a:custGeom>
                  <a:avLst/>
                  <a:gdLst>
                    <a:gd name="T0" fmla="*/ 234 w 766"/>
                    <a:gd name="T1" fmla="*/ 841 h 841"/>
                    <a:gd name="T2" fmla="*/ 234 w 766"/>
                    <a:gd name="T3" fmla="*/ 0 h 841"/>
                    <a:gd name="T4" fmla="*/ 0 w 766"/>
                    <a:gd name="T5" fmla="*/ 113 h 841"/>
                    <a:gd name="T6" fmla="*/ 766 w 766"/>
                    <a:gd name="T7" fmla="*/ 113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66" h="841">
                      <a:moveTo>
                        <a:pt x="234" y="841"/>
                      </a:moveTo>
                      <a:lnTo>
                        <a:pt x="234" y="0"/>
                      </a:lnTo>
                      <a:lnTo>
                        <a:pt x="0" y="113"/>
                      </a:lnTo>
                      <a:lnTo>
                        <a:pt x="766" y="113"/>
                      </a:lnTo>
                    </a:path>
                  </a:pathLst>
                </a:custGeom>
                <a:noFill/>
                <a:ln w="9525" cap="flat">
                  <a:solidFill>
                    <a:srgbClr val="001135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" name="Oval 36"/>
                <p:cNvSpPr>
                  <a:spLocks noChangeArrowheads="1"/>
                </p:cNvSpPr>
                <p:nvPr/>
              </p:nvSpPr>
              <p:spPr bwMode="auto">
                <a:xfrm>
                  <a:off x="3337" y="1130"/>
                  <a:ext cx="41" cy="40"/>
                </a:xfrm>
                <a:prstGeom prst="ellipse">
                  <a:avLst/>
                </a:prstGeom>
                <a:solidFill>
                  <a:srgbClr val="00C9FF"/>
                </a:solidFill>
                <a:ln w="12700" cap="flat">
                  <a:solidFill>
                    <a:srgbClr val="00C9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" name="Line 37"/>
                <p:cNvSpPr>
                  <a:spLocks noChangeShapeType="1"/>
                </p:cNvSpPr>
                <p:nvPr/>
              </p:nvSpPr>
              <p:spPr bwMode="auto">
                <a:xfrm>
                  <a:off x="2902" y="1033"/>
                  <a:ext cx="363" cy="113"/>
                </a:xfrm>
                <a:prstGeom prst="line">
                  <a:avLst/>
                </a:prstGeom>
                <a:noFill/>
                <a:ln w="9525" cap="flat">
                  <a:solidFill>
                    <a:srgbClr val="001135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1" name="Group 65"/>
              <p:cNvGrpSpPr>
                <a:grpSpLocks noChangeAspect="1"/>
              </p:cNvGrpSpPr>
              <p:nvPr/>
            </p:nvGrpSpPr>
            <p:grpSpPr bwMode="auto">
              <a:xfrm rot="18900000">
                <a:off x="7391917" y="3243465"/>
                <a:ext cx="142291" cy="142291"/>
                <a:chOff x="2416" y="1321"/>
                <a:chExt cx="417" cy="417"/>
              </a:xfrm>
            </p:grpSpPr>
            <p:sp>
              <p:nvSpPr>
                <p:cNvPr id="42" name="Oval 66"/>
                <p:cNvSpPr>
                  <a:spLocks noChangeArrowheads="1"/>
                </p:cNvSpPr>
                <p:nvPr/>
              </p:nvSpPr>
              <p:spPr bwMode="auto">
                <a:xfrm>
                  <a:off x="2416" y="1704"/>
                  <a:ext cx="34" cy="34"/>
                </a:xfrm>
                <a:prstGeom prst="ellipse">
                  <a:avLst/>
                </a:prstGeom>
                <a:solidFill>
                  <a:srgbClr val="00D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" name="Freeform 67"/>
                <p:cNvSpPr>
                  <a:spLocks/>
                </p:cNvSpPr>
                <p:nvPr/>
              </p:nvSpPr>
              <p:spPr bwMode="auto">
                <a:xfrm>
                  <a:off x="2425" y="1453"/>
                  <a:ext cx="275" cy="276"/>
                </a:xfrm>
                <a:custGeom>
                  <a:avLst/>
                  <a:gdLst>
                    <a:gd name="T0" fmla="*/ 56 w 56"/>
                    <a:gd name="T1" fmla="*/ 56 h 56"/>
                    <a:gd name="T2" fmla="*/ 0 w 56"/>
                    <a:gd name="T3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56" h="56">
                      <a:moveTo>
                        <a:pt x="56" y="56"/>
                      </a:moveTo>
                      <a:cubicBezTo>
                        <a:pt x="56" y="25"/>
                        <a:pt x="31" y="0"/>
                        <a:pt x="0" y="0"/>
                      </a:cubicBezTo>
                    </a:path>
                  </a:pathLst>
                </a:custGeom>
                <a:noFill/>
                <a:ln w="7938" cap="flat">
                  <a:solidFill>
                    <a:srgbClr val="00D2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" name="Freeform 68"/>
                <p:cNvSpPr>
                  <a:spLocks/>
                </p:cNvSpPr>
                <p:nvPr/>
              </p:nvSpPr>
              <p:spPr bwMode="auto">
                <a:xfrm>
                  <a:off x="2425" y="1591"/>
                  <a:ext cx="138" cy="138"/>
                </a:xfrm>
                <a:custGeom>
                  <a:avLst/>
                  <a:gdLst>
                    <a:gd name="T0" fmla="*/ 0 w 28"/>
                    <a:gd name="T1" fmla="*/ 0 h 28"/>
                    <a:gd name="T2" fmla="*/ 28 w 28"/>
                    <a:gd name="T3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8" h="28">
                      <a:moveTo>
                        <a:pt x="0" y="0"/>
                      </a:moveTo>
                      <a:cubicBezTo>
                        <a:pt x="16" y="0"/>
                        <a:pt x="28" y="12"/>
                        <a:pt x="28" y="28"/>
                      </a:cubicBezTo>
                    </a:path>
                  </a:pathLst>
                </a:custGeom>
                <a:noFill/>
                <a:ln w="7938" cap="flat">
                  <a:solidFill>
                    <a:srgbClr val="00D2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" name="Freeform 69"/>
                <p:cNvSpPr>
                  <a:spLocks/>
                </p:cNvSpPr>
                <p:nvPr/>
              </p:nvSpPr>
              <p:spPr bwMode="auto">
                <a:xfrm>
                  <a:off x="2425" y="1321"/>
                  <a:ext cx="408" cy="408"/>
                </a:xfrm>
                <a:custGeom>
                  <a:avLst/>
                  <a:gdLst>
                    <a:gd name="T0" fmla="*/ 83 w 83"/>
                    <a:gd name="T1" fmla="*/ 83 h 83"/>
                    <a:gd name="T2" fmla="*/ 0 w 83"/>
                    <a:gd name="T3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83" h="83">
                      <a:moveTo>
                        <a:pt x="83" y="83"/>
                      </a:moveTo>
                      <a:cubicBezTo>
                        <a:pt x="83" y="37"/>
                        <a:pt x="46" y="0"/>
                        <a:pt x="0" y="0"/>
                      </a:cubicBezTo>
                    </a:path>
                  </a:pathLst>
                </a:custGeom>
                <a:noFill/>
                <a:ln w="7938" cap="flat">
                  <a:solidFill>
                    <a:srgbClr val="00D2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" name="Line 70"/>
                <p:cNvSpPr>
                  <a:spLocks noChangeShapeType="1"/>
                </p:cNvSpPr>
                <p:nvPr/>
              </p:nvSpPr>
              <p:spPr bwMode="auto">
                <a:xfrm>
                  <a:off x="2425" y="1729"/>
                  <a:ext cx="0" cy="0"/>
                </a:xfrm>
                <a:prstGeom prst="line">
                  <a:avLst/>
                </a:prstGeom>
                <a:noFill/>
                <a:ln w="7938" cap="flat">
                  <a:solidFill>
                    <a:srgbClr val="00D2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82" name="Freeform 49"/>
            <p:cNvSpPr>
              <a:spLocks/>
            </p:cNvSpPr>
            <p:nvPr/>
          </p:nvSpPr>
          <p:spPr bwMode="auto">
            <a:xfrm>
              <a:off x="3848786" y="1955285"/>
              <a:ext cx="1440118" cy="997989"/>
            </a:xfrm>
            <a:custGeom>
              <a:avLst/>
              <a:gdLst>
                <a:gd name="T0" fmla="*/ 79 w 94"/>
                <a:gd name="T1" fmla="*/ 65 h 65"/>
                <a:gd name="T2" fmla="*/ 79 w 94"/>
                <a:gd name="T3" fmla="*/ 65 h 65"/>
                <a:gd name="T4" fmla="*/ 78 w 94"/>
                <a:gd name="T5" fmla="*/ 65 h 65"/>
                <a:gd name="T6" fmla="*/ 22 w 94"/>
                <a:gd name="T7" fmla="*/ 65 h 65"/>
                <a:gd name="T8" fmla="*/ 0 w 94"/>
                <a:gd name="T9" fmla="*/ 44 h 65"/>
                <a:gd name="T10" fmla="*/ 21 w 94"/>
                <a:gd name="T11" fmla="*/ 23 h 65"/>
                <a:gd name="T12" fmla="*/ 48 w 94"/>
                <a:gd name="T13" fmla="*/ 0 h 65"/>
                <a:gd name="T14" fmla="*/ 76 w 94"/>
                <a:gd name="T15" fmla="*/ 27 h 65"/>
                <a:gd name="T16" fmla="*/ 76 w 94"/>
                <a:gd name="T17" fmla="*/ 33 h 65"/>
                <a:gd name="T18" fmla="*/ 78 w 94"/>
                <a:gd name="T19" fmla="*/ 33 h 65"/>
                <a:gd name="T20" fmla="*/ 94 w 94"/>
                <a:gd name="T21" fmla="*/ 49 h 65"/>
                <a:gd name="T22" fmla="*/ 90 w 94"/>
                <a:gd name="T23" fmla="*/ 61 h 65"/>
                <a:gd name="T24" fmla="*/ 79 w 94"/>
                <a:gd name="T25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" h="65">
                  <a:moveTo>
                    <a:pt x="79" y="65"/>
                  </a:moveTo>
                  <a:cubicBezTo>
                    <a:pt x="79" y="65"/>
                    <a:pt x="79" y="65"/>
                    <a:pt x="79" y="65"/>
                  </a:cubicBezTo>
                  <a:cubicBezTo>
                    <a:pt x="79" y="65"/>
                    <a:pt x="78" y="65"/>
                    <a:pt x="78" y="65"/>
                  </a:cubicBezTo>
                  <a:cubicBezTo>
                    <a:pt x="22" y="65"/>
                    <a:pt x="22" y="65"/>
                    <a:pt x="22" y="65"/>
                  </a:cubicBezTo>
                  <a:cubicBezTo>
                    <a:pt x="10" y="65"/>
                    <a:pt x="0" y="56"/>
                    <a:pt x="0" y="44"/>
                  </a:cubicBezTo>
                  <a:cubicBezTo>
                    <a:pt x="0" y="33"/>
                    <a:pt x="10" y="23"/>
                    <a:pt x="21" y="23"/>
                  </a:cubicBezTo>
                  <a:cubicBezTo>
                    <a:pt x="23" y="10"/>
                    <a:pt x="35" y="0"/>
                    <a:pt x="48" y="0"/>
                  </a:cubicBezTo>
                  <a:cubicBezTo>
                    <a:pt x="64" y="0"/>
                    <a:pt x="76" y="12"/>
                    <a:pt x="76" y="27"/>
                  </a:cubicBezTo>
                  <a:cubicBezTo>
                    <a:pt x="76" y="29"/>
                    <a:pt x="76" y="31"/>
                    <a:pt x="76" y="33"/>
                  </a:cubicBezTo>
                  <a:cubicBezTo>
                    <a:pt x="77" y="33"/>
                    <a:pt x="77" y="33"/>
                    <a:pt x="78" y="33"/>
                  </a:cubicBezTo>
                  <a:cubicBezTo>
                    <a:pt x="87" y="33"/>
                    <a:pt x="94" y="40"/>
                    <a:pt x="94" y="49"/>
                  </a:cubicBezTo>
                  <a:cubicBezTo>
                    <a:pt x="94" y="53"/>
                    <a:pt x="93" y="57"/>
                    <a:pt x="90" y="61"/>
                  </a:cubicBezTo>
                  <a:cubicBezTo>
                    <a:pt x="87" y="64"/>
                    <a:pt x="83" y="65"/>
                    <a:pt x="79" y="65"/>
                  </a:cubicBezTo>
                </a:path>
              </a:pathLst>
            </a:custGeom>
            <a:solidFill>
              <a:schemeClr val="bg1"/>
            </a:solidFill>
            <a:ln w="9525" cap="flat">
              <a:solidFill>
                <a:srgbClr val="001135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80081" y="3000528"/>
              <a:ext cx="912842" cy="1253402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 algn="ctr" defTabSz="360000">
                <a:tabLst>
                  <a:tab pos="360000" algn="l"/>
                </a:tabLst>
              </a:pPr>
              <a:r>
                <a:rPr lang="en-US" sz="1200" dirty="0">
                  <a:solidFill>
                    <a:srgbClr val="C00000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Device</a:t>
              </a:r>
              <a:br>
                <a:rPr lang="en-US" sz="1200" dirty="0">
                  <a:solidFill>
                    <a:srgbClr val="C00000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</a:br>
              <a:r>
                <a:rPr lang="en-US" sz="1200" dirty="0">
                  <a:solidFill>
                    <a:srgbClr val="C00000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Physics, Chemistry, Materials</a:t>
              </a:r>
            </a:p>
            <a:p>
              <a:pPr algn="ctr" defTabSz="360000">
                <a:tabLst>
                  <a:tab pos="360000" algn="l"/>
                </a:tabLst>
              </a:pPr>
              <a:r>
                <a:rPr lang="en-US" sz="1200" dirty="0">
                  <a:solidFill>
                    <a:srgbClr val="C00000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Speed of Light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800844" y="3403333"/>
              <a:ext cx="955838" cy="699404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 algn="ctr" defTabSz="360000">
                <a:spcAft>
                  <a:spcPts val="600"/>
                </a:spcAft>
                <a:tabLst>
                  <a:tab pos="360000" algn="l"/>
                </a:tabLst>
              </a:pPr>
              <a:r>
                <a:rPr lang="en-US" sz="1200" dirty="0">
                  <a:solidFill>
                    <a:srgbClr val="C00000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System Engineering</a:t>
              </a:r>
              <a:br>
                <a:rPr lang="en-US" sz="1200" dirty="0">
                  <a:solidFill>
                    <a:srgbClr val="C00000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</a:br>
              <a:r>
                <a:rPr lang="en-US" sz="1200" dirty="0">
                  <a:solidFill>
                    <a:srgbClr val="C00000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&amp; Physics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706215" y="1308057"/>
              <a:ext cx="1244473" cy="244866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 algn="ctr" defTabSz="360000">
                <a:spcAft>
                  <a:spcPts val="600"/>
                </a:spcAft>
                <a:tabLst>
                  <a:tab pos="360000" algn="l"/>
                </a:tabLst>
              </a:pPr>
              <a:r>
                <a:rPr lang="en-US" sz="1200" dirty="0" smtClean="0">
                  <a:solidFill>
                    <a:srgbClr val="C00000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Response </a:t>
              </a:r>
              <a:r>
                <a:rPr lang="en-US" sz="1200" dirty="0">
                  <a:solidFill>
                    <a:srgbClr val="C00000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Time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897126" y="3642801"/>
              <a:ext cx="1315599" cy="114568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lIns="72000" tIns="72000" rIns="72000" bIns="72000" rtlCol="0">
              <a:spAutoFit/>
            </a:bodyPr>
            <a:lstStyle/>
            <a:p>
              <a:pPr algn="ctr" defTabSz="360000">
                <a:spcAft>
                  <a:spcPts val="600"/>
                </a:spcAft>
                <a:tabLst>
                  <a:tab pos="360000" algn="l"/>
                </a:tabLst>
              </a:pPr>
              <a:r>
                <a:rPr lang="en-US" sz="1200" b="1" dirty="0">
                  <a:solidFill>
                    <a:schemeClr val="tx2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Network Needs:</a:t>
              </a:r>
            </a:p>
            <a:p>
              <a:pPr algn="ctr" defTabSz="360000">
                <a:spcAft>
                  <a:spcPts val="600"/>
                </a:spcAft>
                <a:tabLst>
                  <a:tab pos="360000" algn="l"/>
                </a:tabLst>
              </a:pPr>
              <a:r>
                <a:rPr lang="en-US" sz="1200" dirty="0">
                  <a:solidFill>
                    <a:schemeClr val="tx2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Bandwidth</a:t>
              </a:r>
              <a:br>
                <a:rPr lang="en-US" sz="1200" dirty="0">
                  <a:solidFill>
                    <a:schemeClr val="tx2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</a:br>
              <a:r>
                <a:rPr lang="en-US" sz="1200" dirty="0">
                  <a:solidFill>
                    <a:schemeClr val="tx2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Latency</a:t>
              </a:r>
              <a:br>
                <a:rPr lang="en-US" sz="1200" dirty="0">
                  <a:solidFill>
                    <a:schemeClr val="tx2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</a:br>
              <a:r>
                <a:rPr lang="en-US" sz="1200" dirty="0">
                  <a:solidFill>
                    <a:schemeClr val="tx2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Scale</a:t>
              </a:r>
              <a:br>
                <a:rPr lang="en-US" sz="1200" dirty="0">
                  <a:solidFill>
                    <a:schemeClr val="tx2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</a:br>
              <a:r>
                <a:rPr lang="en-US" sz="1200" dirty="0">
                  <a:solidFill>
                    <a:schemeClr val="tx2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Security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239021" y="1660425"/>
              <a:ext cx="1028661" cy="576293"/>
            </a:xfrm>
            <a:prstGeom prst="rect">
              <a:avLst/>
            </a:prstGeom>
            <a:noFill/>
          </p:spPr>
          <p:txBody>
            <a:bodyPr wrap="none" lIns="72000" tIns="72000" rIns="72000" bIns="72000" rtlCol="0">
              <a:spAutoFit/>
            </a:bodyPr>
            <a:lstStyle/>
            <a:p>
              <a:pPr algn="ctr" defTabSz="360000">
                <a:spcAft>
                  <a:spcPts val="600"/>
                </a:spcAft>
                <a:tabLst>
                  <a:tab pos="360000" algn="l"/>
                </a:tabLst>
              </a:pPr>
              <a:r>
                <a:rPr lang="en-US" sz="1400" dirty="0">
                  <a:solidFill>
                    <a:schemeClr val="bg1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Anticipate/</a:t>
              </a:r>
              <a:br>
                <a:rPr lang="en-US" sz="1400" dirty="0">
                  <a:solidFill>
                    <a:schemeClr val="bg1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</a:br>
              <a:r>
                <a:rPr lang="en-US" sz="1400" dirty="0">
                  <a:solidFill>
                    <a:schemeClr val="bg1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Control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440999" y="2967852"/>
              <a:ext cx="624705" cy="360850"/>
            </a:xfrm>
            <a:prstGeom prst="rect">
              <a:avLst/>
            </a:prstGeom>
            <a:noFill/>
          </p:spPr>
          <p:txBody>
            <a:bodyPr wrap="none" lIns="72000" tIns="72000" rIns="72000" bIns="72000" rtlCol="0">
              <a:spAutoFit/>
            </a:bodyPr>
            <a:lstStyle/>
            <a:p>
              <a:pPr algn="ctr" defTabSz="360000">
                <a:spcAft>
                  <a:spcPts val="600"/>
                </a:spcAft>
                <a:tabLst>
                  <a:tab pos="360000" algn="l"/>
                </a:tabLst>
              </a:pPr>
              <a:r>
                <a:rPr lang="en-US" sz="1400" dirty="0">
                  <a:solidFill>
                    <a:schemeClr val="bg1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Sense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007941" y="2967852"/>
              <a:ext cx="767372" cy="360850"/>
            </a:xfrm>
            <a:prstGeom prst="rect">
              <a:avLst/>
            </a:prstGeom>
            <a:noFill/>
          </p:spPr>
          <p:txBody>
            <a:bodyPr wrap="none" lIns="72000" tIns="72000" rIns="72000" bIns="72000" rtlCol="0">
              <a:spAutoFit/>
            </a:bodyPr>
            <a:lstStyle/>
            <a:p>
              <a:pPr algn="ctr" defTabSz="360000">
                <a:spcAft>
                  <a:spcPts val="600"/>
                </a:spcAft>
                <a:tabLst>
                  <a:tab pos="360000" algn="l"/>
                </a:tabLst>
              </a:pPr>
              <a:r>
                <a:rPr lang="en-US" sz="1400" dirty="0">
                  <a:solidFill>
                    <a:schemeClr val="bg1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Actuate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980691" y="1660425"/>
              <a:ext cx="821873" cy="576293"/>
            </a:xfrm>
            <a:prstGeom prst="rect">
              <a:avLst/>
            </a:prstGeom>
            <a:noFill/>
          </p:spPr>
          <p:txBody>
            <a:bodyPr wrap="none" lIns="72000" tIns="72000" rIns="72000" bIns="72000" rtlCol="0">
              <a:spAutoFit/>
            </a:bodyPr>
            <a:lstStyle/>
            <a:p>
              <a:pPr algn="ctr" defTabSz="360000">
                <a:spcAft>
                  <a:spcPts val="600"/>
                </a:spcAft>
                <a:tabLst>
                  <a:tab pos="360000" algn="l"/>
                </a:tabLst>
              </a:pPr>
              <a:r>
                <a:rPr lang="en-US" sz="1400" dirty="0">
                  <a:solidFill>
                    <a:schemeClr val="bg1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Act at a</a:t>
              </a:r>
              <a:br>
                <a:rPr lang="en-US" sz="1400" dirty="0">
                  <a:solidFill>
                    <a:schemeClr val="bg1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</a:br>
              <a:r>
                <a:rPr lang="en-US" sz="1400" dirty="0">
                  <a:solidFill>
                    <a:schemeClr val="bg1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distance</a:t>
              </a:r>
            </a:p>
          </p:txBody>
        </p:sp>
        <p:sp>
          <p:nvSpPr>
            <p:cNvPr id="91" name="Double Bracket 90"/>
            <p:cNvSpPr/>
            <p:nvPr/>
          </p:nvSpPr>
          <p:spPr>
            <a:xfrm>
              <a:off x="391620" y="1346743"/>
              <a:ext cx="969185" cy="557555"/>
            </a:xfrm>
            <a:prstGeom prst="bracketPair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Double Bracket 91"/>
            <p:cNvSpPr/>
            <p:nvPr/>
          </p:nvSpPr>
          <p:spPr>
            <a:xfrm>
              <a:off x="391621" y="3043611"/>
              <a:ext cx="938754" cy="1193542"/>
            </a:xfrm>
            <a:prstGeom prst="bracketPair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Double Bracket 92"/>
            <p:cNvSpPr/>
            <p:nvPr/>
          </p:nvSpPr>
          <p:spPr>
            <a:xfrm>
              <a:off x="7693743" y="1380299"/>
              <a:ext cx="1279805" cy="370253"/>
            </a:xfrm>
            <a:prstGeom prst="bracketPair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Double Bracket 93"/>
            <p:cNvSpPr/>
            <p:nvPr/>
          </p:nvSpPr>
          <p:spPr>
            <a:xfrm>
              <a:off x="7752466" y="3377517"/>
              <a:ext cx="1058152" cy="751115"/>
            </a:xfrm>
            <a:prstGeom prst="bracketPair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3897126" y="4126628"/>
              <a:ext cx="1315599" cy="267172"/>
            </a:xfrm>
            <a:prstGeom prst="rect">
              <a:avLst/>
            </a:prstGeom>
            <a:noFill/>
            <a:ln w="317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200" dirty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3278366" y="637790"/>
              <a:ext cx="2553117" cy="776348"/>
            </a:xfrm>
            <a:prstGeom prst="rect">
              <a:avLst/>
            </a:prstGeom>
            <a:noFill/>
          </p:spPr>
          <p:txBody>
            <a:bodyPr wrap="none" lIns="72000" tIns="72000" rIns="72000" bIns="72000" rtlCol="0">
              <a:spAutoFit/>
            </a:bodyPr>
            <a:lstStyle/>
            <a:p>
              <a:pPr algn="ctr" defTabSz="360000">
                <a:spcAft>
                  <a:spcPts val="600"/>
                </a:spcAft>
                <a:tabLst>
                  <a:tab pos="360000" algn="l"/>
                </a:tabLst>
              </a:pPr>
              <a:r>
                <a:rPr lang="en-US" sz="1200" b="1" dirty="0">
                  <a:solidFill>
                    <a:schemeClr val="tx2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Requirements:</a:t>
              </a:r>
            </a:p>
            <a:p>
              <a:pPr algn="ctr" defTabSz="360000">
                <a:tabLst>
                  <a:tab pos="360000" algn="l"/>
                </a:tabLst>
              </a:pPr>
              <a:r>
                <a:rPr lang="en-US" sz="1200" dirty="0">
                  <a:solidFill>
                    <a:schemeClr val="tx2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Safety, Speed, Precision, Accuracy, </a:t>
              </a:r>
            </a:p>
            <a:p>
              <a:pPr algn="ctr" defTabSz="360000">
                <a:tabLst>
                  <a:tab pos="360000" algn="l"/>
                </a:tabLst>
              </a:pPr>
              <a:r>
                <a:rPr lang="en-US" sz="1200" dirty="0">
                  <a:solidFill>
                    <a:schemeClr val="tx2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Reliability, Adaptability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896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266824" y="323962"/>
            <a:ext cx="11536652" cy="6227839"/>
            <a:chOff x="266825" y="280800"/>
            <a:chExt cx="9399229" cy="4370669"/>
          </a:xfrm>
        </p:grpSpPr>
        <p:sp>
          <p:nvSpPr>
            <p:cNvPr id="3" name="Text Placeholder 2"/>
            <p:cNvSpPr txBox="1">
              <a:spLocks/>
            </p:cNvSpPr>
            <p:nvPr/>
          </p:nvSpPr>
          <p:spPr>
            <a:xfrm>
              <a:off x="417600" y="280800"/>
              <a:ext cx="8308800" cy="309600"/>
            </a:xfrm>
            <a:prstGeom prst="rect">
              <a:avLst/>
            </a:prstGeom>
          </p:spPr>
          <p:txBody>
            <a:bodyPr vert="horz" lIns="0" tIns="0" rIns="0" bIns="0" rtlCol="1">
              <a:normAutofit fontScale="92500" lnSpcReduction="10000"/>
            </a:bodyPr>
            <a:lstStyle>
              <a:lvl1pPr marL="0" indent="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733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dirty="0" smtClean="0"/>
                <a:t>Platoon Collision Avoidance</a:t>
              </a:r>
              <a:endParaRPr lang="en-US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021"/>
            <a:stretch/>
          </p:blipFill>
          <p:spPr>
            <a:xfrm rot="21335913">
              <a:off x="3324556" y="3034543"/>
              <a:ext cx="1309755" cy="48298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0112" y="3136590"/>
              <a:ext cx="131973" cy="24030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67257">
              <a:off x="1593734" y="3157428"/>
              <a:ext cx="131973" cy="24030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362"/>
            <a:stretch/>
          </p:blipFill>
          <p:spPr>
            <a:xfrm rot="21367257">
              <a:off x="266825" y="3076403"/>
              <a:ext cx="1309440" cy="47961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175"/>
            <a:stretch/>
          </p:blipFill>
          <p:spPr>
            <a:xfrm rot="21367257">
              <a:off x="447482" y="2805897"/>
              <a:ext cx="764182" cy="286731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 rot="370877">
              <a:off x="1782714" y="2758830"/>
              <a:ext cx="1450766" cy="774977"/>
              <a:chOff x="1916220" y="1672817"/>
              <a:chExt cx="1450766" cy="774977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5013" y="2096870"/>
                <a:ext cx="131973" cy="240309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123"/>
              <a:stretch/>
            </p:blipFill>
            <p:spPr>
              <a:xfrm>
                <a:off x="1916220" y="1965819"/>
                <a:ext cx="1309440" cy="48197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0175"/>
              <a:stretch/>
            </p:blipFill>
            <p:spPr>
              <a:xfrm>
                <a:off x="2126911" y="1672817"/>
                <a:ext cx="764182" cy="286731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175"/>
            <a:stretch/>
          </p:blipFill>
          <p:spPr>
            <a:xfrm rot="21327050">
              <a:off x="3511215" y="2679851"/>
              <a:ext cx="764182" cy="286731"/>
            </a:xfrm>
            <a:prstGeom prst="rect">
              <a:avLst/>
            </a:prstGeom>
          </p:spPr>
        </p:pic>
        <p:pic>
          <p:nvPicPr>
            <p:cNvPr id="14" name="Picture 6" descr="Image result for container truck clipart right faci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5965">
              <a:off x="4930836" y="2200811"/>
              <a:ext cx="1741644" cy="1741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/>
            <p:cNvGrpSpPr/>
            <p:nvPr/>
          </p:nvGrpSpPr>
          <p:grpSpPr>
            <a:xfrm rot="506795">
              <a:off x="6854197" y="2731171"/>
              <a:ext cx="1143151" cy="805790"/>
              <a:chOff x="7170457" y="2762844"/>
              <a:chExt cx="1143151" cy="80579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4021" r="12720" b="-1024"/>
              <a:stretch/>
            </p:blipFill>
            <p:spPr>
              <a:xfrm>
                <a:off x="7170457" y="3074896"/>
                <a:ext cx="1143151" cy="493738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0175"/>
              <a:stretch/>
            </p:blipFill>
            <p:spPr>
              <a:xfrm>
                <a:off x="7394808" y="2762844"/>
                <a:ext cx="764182" cy="286731"/>
              </a:xfrm>
              <a:prstGeom prst="rect">
                <a:avLst/>
              </a:prstGeom>
            </p:spPr>
          </p:pic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3946" y="3256633"/>
              <a:ext cx="131973" cy="24030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9" t="51123" b="3947"/>
            <a:stretch/>
          </p:blipFill>
          <p:spPr>
            <a:xfrm rot="21239784">
              <a:off x="7933015" y="3099213"/>
              <a:ext cx="1210985" cy="44305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175"/>
            <a:stretch/>
          </p:blipFill>
          <p:spPr>
            <a:xfrm>
              <a:off x="8113373" y="2815140"/>
              <a:ext cx="764182" cy="2867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175"/>
            <a:stretch/>
          </p:blipFill>
          <p:spPr>
            <a:xfrm rot="184308">
              <a:off x="6024223" y="2352739"/>
              <a:ext cx="764182" cy="286731"/>
            </a:xfrm>
            <a:prstGeom prst="rect">
              <a:avLst/>
            </a:prstGeom>
          </p:spPr>
        </p:pic>
        <p:sp>
          <p:nvSpPr>
            <p:cNvPr id="22" name="Freeform 17"/>
            <p:cNvSpPr>
              <a:spLocks noChangeAspect="1" noEditPoints="1"/>
            </p:cNvSpPr>
            <p:nvPr/>
          </p:nvSpPr>
          <p:spPr bwMode="auto">
            <a:xfrm flipH="1">
              <a:off x="3877130" y="898773"/>
              <a:ext cx="1320673" cy="783065"/>
            </a:xfrm>
            <a:custGeom>
              <a:avLst/>
              <a:gdLst>
                <a:gd name="T0" fmla="*/ 26 w 76"/>
                <a:gd name="T1" fmla="*/ 17 h 46"/>
                <a:gd name="T2" fmla="*/ 16 w 76"/>
                <a:gd name="T3" fmla="*/ 13 h 46"/>
                <a:gd name="T4" fmla="*/ 0 w 76"/>
                <a:gd name="T5" fmla="*/ 30 h 46"/>
                <a:gd name="T6" fmla="*/ 16 w 76"/>
                <a:gd name="T7" fmla="*/ 46 h 46"/>
                <a:gd name="T8" fmla="*/ 59 w 76"/>
                <a:gd name="T9" fmla="*/ 46 h 46"/>
                <a:gd name="T10" fmla="*/ 60 w 76"/>
                <a:gd name="T11" fmla="*/ 46 h 46"/>
                <a:gd name="T12" fmla="*/ 76 w 76"/>
                <a:gd name="T13" fmla="*/ 31 h 46"/>
                <a:gd name="T14" fmla="*/ 63 w 76"/>
                <a:gd name="T15" fmla="*/ 15 h 46"/>
                <a:gd name="T16" fmla="*/ 59 w 76"/>
                <a:gd name="T17" fmla="*/ 15 h 46"/>
                <a:gd name="T18" fmla="*/ 60 w 76"/>
                <a:gd name="T19" fmla="*/ 20 h 46"/>
                <a:gd name="T20" fmla="*/ 38 w 76"/>
                <a:gd name="T21" fmla="*/ 0 h 46"/>
                <a:gd name="T22" fmla="*/ 16 w 76"/>
                <a:gd name="T23" fmla="*/ 1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46">
                  <a:moveTo>
                    <a:pt x="26" y="17"/>
                  </a:moveTo>
                  <a:cubicBezTo>
                    <a:pt x="23" y="15"/>
                    <a:pt x="20" y="13"/>
                    <a:pt x="16" y="13"/>
                  </a:cubicBezTo>
                  <a:cubicBezTo>
                    <a:pt x="7" y="13"/>
                    <a:pt x="0" y="21"/>
                    <a:pt x="0" y="30"/>
                  </a:cubicBezTo>
                  <a:cubicBezTo>
                    <a:pt x="0" y="39"/>
                    <a:pt x="7" y="46"/>
                    <a:pt x="16" y="46"/>
                  </a:cubicBezTo>
                  <a:cubicBezTo>
                    <a:pt x="59" y="46"/>
                    <a:pt x="59" y="46"/>
                    <a:pt x="59" y="46"/>
                  </a:cubicBezTo>
                  <a:cubicBezTo>
                    <a:pt x="60" y="46"/>
                    <a:pt x="60" y="46"/>
                    <a:pt x="60" y="46"/>
                  </a:cubicBezTo>
                  <a:cubicBezTo>
                    <a:pt x="69" y="46"/>
                    <a:pt x="76" y="39"/>
                    <a:pt x="76" y="31"/>
                  </a:cubicBezTo>
                  <a:cubicBezTo>
                    <a:pt x="76" y="23"/>
                    <a:pt x="70" y="16"/>
                    <a:pt x="63" y="15"/>
                  </a:cubicBezTo>
                  <a:cubicBezTo>
                    <a:pt x="63" y="15"/>
                    <a:pt x="61" y="15"/>
                    <a:pt x="59" y="15"/>
                  </a:cubicBezTo>
                  <a:moveTo>
                    <a:pt x="60" y="20"/>
                  </a:moveTo>
                  <a:cubicBezTo>
                    <a:pt x="59" y="9"/>
                    <a:pt x="49" y="0"/>
                    <a:pt x="38" y="0"/>
                  </a:cubicBezTo>
                  <a:cubicBezTo>
                    <a:pt x="28" y="0"/>
                    <a:pt x="20" y="5"/>
                    <a:pt x="16" y="13"/>
                  </a:cubicBezTo>
                </a:path>
              </a:pathLst>
            </a:custGeom>
            <a:solidFill>
              <a:srgbClr val="FFFFFF"/>
            </a:solidFill>
            <a:ln w="31750" cap="rnd">
              <a:solidFill>
                <a:srgbClr val="00C9FF">
                  <a:lumMod val="60000"/>
                  <a:lumOff val="40000"/>
                </a:srgb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24191"/>
                </a:solidFill>
                <a:effectLst/>
                <a:uLnTx/>
                <a:uFillTx/>
                <a:latin typeface="Nokia Pure Text Light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H="1" flipV="1">
              <a:off x="5197803" y="1568126"/>
              <a:ext cx="1144894" cy="747682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Arc 23"/>
            <p:cNvSpPr/>
            <p:nvPr/>
          </p:nvSpPr>
          <p:spPr>
            <a:xfrm>
              <a:off x="2829076" y="1350235"/>
              <a:ext cx="4713994" cy="2592219"/>
            </a:xfrm>
            <a:prstGeom prst="arc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c 24"/>
            <p:cNvSpPr/>
            <p:nvPr/>
          </p:nvSpPr>
          <p:spPr>
            <a:xfrm>
              <a:off x="1675641" y="1179320"/>
              <a:ext cx="6812646" cy="3453632"/>
            </a:xfrm>
            <a:prstGeom prst="arc">
              <a:avLst>
                <a:gd name="adj1" fmla="val 16294051"/>
                <a:gd name="adj2" fmla="val 0"/>
              </a:avLst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/>
            <p:cNvCxnSpPr>
              <a:stCxn id="13" idx="0"/>
            </p:cNvCxnSpPr>
            <p:nvPr/>
          </p:nvCxnSpPr>
          <p:spPr>
            <a:xfrm flipV="1">
              <a:off x="3881935" y="1681839"/>
              <a:ext cx="393462" cy="998464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Arc 26"/>
            <p:cNvSpPr/>
            <p:nvPr/>
          </p:nvSpPr>
          <p:spPr>
            <a:xfrm flipH="1">
              <a:off x="2376960" y="1359602"/>
              <a:ext cx="2996465" cy="2745597"/>
            </a:xfrm>
            <a:prstGeom prst="arc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c 27"/>
            <p:cNvSpPr/>
            <p:nvPr/>
          </p:nvSpPr>
          <p:spPr>
            <a:xfrm flipH="1">
              <a:off x="876382" y="1233001"/>
              <a:ext cx="6114114" cy="3125490"/>
            </a:xfrm>
            <a:prstGeom prst="arc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38"/>
            <p:cNvSpPr/>
            <p:nvPr/>
          </p:nvSpPr>
          <p:spPr>
            <a:xfrm>
              <a:off x="3016665" y="3469593"/>
              <a:ext cx="1187866" cy="367469"/>
            </a:xfrm>
            <a:custGeom>
              <a:avLst/>
              <a:gdLst>
                <a:gd name="connsiteX0" fmla="*/ 0 w 1187866"/>
                <a:gd name="connsiteY0" fmla="*/ 0 h 367469"/>
                <a:gd name="connsiteX1" fmla="*/ 435836 w 1187866"/>
                <a:gd name="connsiteY1" fmla="*/ 299102 h 367469"/>
                <a:gd name="connsiteX2" fmla="*/ 1187866 w 1187866"/>
                <a:gd name="connsiteY2" fmla="*/ 367469 h 367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7866" h="367469">
                  <a:moveTo>
                    <a:pt x="0" y="0"/>
                  </a:moveTo>
                  <a:cubicBezTo>
                    <a:pt x="118929" y="118928"/>
                    <a:pt x="237858" y="237857"/>
                    <a:pt x="435836" y="299102"/>
                  </a:cubicBezTo>
                  <a:cubicBezTo>
                    <a:pt x="633814" y="360347"/>
                    <a:pt x="910840" y="363908"/>
                    <a:pt x="1187866" y="367469"/>
                  </a:cubicBezTo>
                </a:path>
              </a:pathLst>
            </a:custGeom>
            <a:noFill/>
            <a:ln w="31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78"/>
            <p:cNvSpPr/>
            <p:nvPr/>
          </p:nvSpPr>
          <p:spPr>
            <a:xfrm>
              <a:off x="3050849" y="3374493"/>
              <a:ext cx="991312" cy="503739"/>
            </a:xfrm>
            <a:custGeom>
              <a:avLst/>
              <a:gdLst>
                <a:gd name="connsiteX0" fmla="*/ 0 w 991312"/>
                <a:gd name="connsiteY0" fmla="*/ 1096 h 503739"/>
                <a:gd name="connsiteX1" fmla="*/ 94003 w 991312"/>
                <a:gd name="connsiteY1" fmla="*/ 69462 h 503739"/>
                <a:gd name="connsiteX2" fmla="*/ 307648 w 991312"/>
                <a:gd name="connsiteY2" fmla="*/ 445477 h 503739"/>
                <a:gd name="connsiteX3" fmla="*/ 991312 w 991312"/>
                <a:gd name="connsiteY3" fmla="*/ 496752 h 503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1312" h="503739">
                  <a:moveTo>
                    <a:pt x="0" y="1096"/>
                  </a:moveTo>
                  <a:cubicBezTo>
                    <a:pt x="21364" y="-1753"/>
                    <a:pt x="42728" y="-4601"/>
                    <a:pt x="94003" y="69462"/>
                  </a:cubicBezTo>
                  <a:cubicBezTo>
                    <a:pt x="145278" y="143525"/>
                    <a:pt x="158097" y="374262"/>
                    <a:pt x="307648" y="445477"/>
                  </a:cubicBezTo>
                  <a:cubicBezTo>
                    <a:pt x="457200" y="516692"/>
                    <a:pt x="724256" y="506722"/>
                    <a:pt x="991312" y="496752"/>
                  </a:cubicBezTo>
                </a:path>
              </a:pathLst>
            </a:custGeom>
            <a:noFill/>
            <a:ln w="38100">
              <a:solidFill>
                <a:srgbClr val="FFC000"/>
              </a:solidFill>
              <a:prstDash val="solid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80"/>
            <p:cNvSpPr/>
            <p:nvPr/>
          </p:nvSpPr>
          <p:spPr>
            <a:xfrm>
              <a:off x="1580972" y="2566306"/>
              <a:ext cx="1495514" cy="664004"/>
            </a:xfrm>
            <a:custGeom>
              <a:avLst/>
              <a:gdLst>
                <a:gd name="connsiteX0" fmla="*/ 0 w 1495514"/>
                <a:gd name="connsiteY0" fmla="*/ 664004 h 664004"/>
                <a:gd name="connsiteX1" fmla="*/ 213645 w 1495514"/>
                <a:gd name="connsiteY1" fmla="*/ 416176 h 664004"/>
                <a:gd name="connsiteX2" fmla="*/ 495656 w 1495514"/>
                <a:gd name="connsiteY2" fmla="*/ 48707 h 664004"/>
                <a:gd name="connsiteX3" fmla="*/ 1495514 w 1495514"/>
                <a:gd name="connsiteY3" fmla="*/ 14524 h 664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5514" h="664004">
                  <a:moveTo>
                    <a:pt x="0" y="664004"/>
                  </a:moveTo>
                  <a:cubicBezTo>
                    <a:pt x="65518" y="591364"/>
                    <a:pt x="131036" y="518725"/>
                    <a:pt x="213645" y="416176"/>
                  </a:cubicBezTo>
                  <a:cubicBezTo>
                    <a:pt x="296254" y="313627"/>
                    <a:pt x="282011" y="115649"/>
                    <a:pt x="495656" y="48707"/>
                  </a:cubicBezTo>
                  <a:cubicBezTo>
                    <a:pt x="709301" y="-18235"/>
                    <a:pt x="1102407" y="-1856"/>
                    <a:pt x="1495514" y="14524"/>
                  </a:cubicBezTo>
                </a:path>
              </a:pathLst>
            </a:custGeom>
            <a:noFill/>
            <a:ln w="38100">
              <a:solidFill>
                <a:srgbClr val="FFC000"/>
              </a:solidFill>
              <a:prstDash val="solid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83"/>
            <p:cNvSpPr/>
            <p:nvPr/>
          </p:nvSpPr>
          <p:spPr>
            <a:xfrm>
              <a:off x="4640366" y="2946420"/>
              <a:ext cx="276951" cy="250848"/>
            </a:xfrm>
            <a:custGeom>
              <a:avLst/>
              <a:gdLst>
                <a:gd name="connsiteX0" fmla="*/ 0 w 314727"/>
                <a:gd name="connsiteY0" fmla="*/ 251270 h 251270"/>
                <a:gd name="connsiteX1" fmla="*/ 136733 w 314727"/>
                <a:gd name="connsiteY1" fmla="*/ 80354 h 251270"/>
                <a:gd name="connsiteX2" fmla="*/ 299103 w 314727"/>
                <a:gd name="connsiteY2" fmla="*/ 3442 h 251270"/>
                <a:gd name="connsiteX3" fmla="*/ 299103 w 314727"/>
                <a:gd name="connsiteY3" fmla="*/ 20534 h 2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727" h="251270">
                  <a:moveTo>
                    <a:pt x="0" y="251270"/>
                  </a:moveTo>
                  <a:cubicBezTo>
                    <a:pt x="43441" y="186464"/>
                    <a:pt x="86883" y="121659"/>
                    <a:pt x="136733" y="80354"/>
                  </a:cubicBezTo>
                  <a:cubicBezTo>
                    <a:pt x="186584" y="39049"/>
                    <a:pt x="272041" y="13412"/>
                    <a:pt x="299103" y="3442"/>
                  </a:cubicBezTo>
                  <a:cubicBezTo>
                    <a:pt x="326165" y="-6528"/>
                    <a:pt x="312634" y="7003"/>
                    <a:pt x="299103" y="20534"/>
                  </a:cubicBezTo>
                </a:path>
              </a:pathLst>
            </a:custGeom>
            <a:noFill/>
            <a:ln w="38100">
              <a:solidFill>
                <a:srgbClr val="FFC000"/>
              </a:solidFill>
              <a:prstDash val="solid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145"/>
            <p:cNvSpPr/>
            <p:nvPr/>
          </p:nvSpPr>
          <p:spPr>
            <a:xfrm>
              <a:off x="6640702" y="3356122"/>
              <a:ext cx="1272463" cy="702381"/>
            </a:xfrm>
            <a:custGeom>
              <a:avLst/>
              <a:gdLst>
                <a:gd name="connsiteX0" fmla="*/ 0 w 991312"/>
                <a:gd name="connsiteY0" fmla="*/ 1096 h 503739"/>
                <a:gd name="connsiteX1" fmla="*/ 94003 w 991312"/>
                <a:gd name="connsiteY1" fmla="*/ 69462 h 503739"/>
                <a:gd name="connsiteX2" fmla="*/ 307648 w 991312"/>
                <a:gd name="connsiteY2" fmla="*/ 445477 h 503739"/>
                <a:gd name="connsiteX3" fmla="*/ 991312 w 991312"/>
                <a:gd name="connsiteY3" fmla="*/ 496752 h 503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1312" h="503739">
                  <a:moveTo>
                    <a:pt x="0" y="1096"/>
                  </a:moveTo>
                  <a:cubicBezTo>
                    <a:pt x="21364" y="-1753"/>
                    <a:pt x="42728" y="-4601"/>
                    <a:pt x="94003" y="69462"/>
                  </a:cubicBezTo>
                  <a:cubicBezTo>
                    <a:pt x="145278" y="143525"/>
                    <a:pt x="158097" y="374262"/>
                    <a:pt x="307648" y="445477"/>
                  </a:cubicBezTo>
                  <a:cubicBezTo>
                    <a:pt x="457200" y="516692"/>
                    <a:pt x="724256" y="506722"/>
                    <a:pt x="991312" y="496752"/>
                  </a:cubicBezTo>
                </a:path>
              </a:pathLst>
            </a:custGeom>
            <a:noFill/>
            <a:ln w="38100">
              <a:solidFill>
                <a:srgbClr val="FFC000"/>
              </a:solidFill>
              <a:prstDash val="solid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534193" y="1681248"/>
              <a:ext cx="5131861" cy="714793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 defTabSz="360000">
                <a:spcAft>
                  <a:spcPts val="600"/>
                </a:spcAft>
                <a:tabLst>
                  <a:tab pos="360000" algn="l"/>
                </a:tabLst>
              </a:pPr>
              <a:r>
                <a:rPr lang="en-US" sz="1600" dirty="0">
                  <a:solidFill>
                    <a:schemeClr val="tx2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Networked acceleration, steering and braking control </a:t>
              </a:r>
            </a:p>
            <a:p>
              <a:pPr defTabSz="360000">
                <a:spcAft>
                  <a:spcPts val="600"/>
                </a:spcAft>
                <a:tabLst>
                  <a:tab pos="360000" algn="l"/>
                </a:tabLst>
              </a:pPr>
              <a:r>
                <a:rPr lang="en-US" sz="1600" dirty="0">
                  <a:solidFill>
                    <a:schemeClr val="tx2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(inter-vehicular sensing and actuator control) 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55781" y="4259841"/>
              <a:ext cx="8483420" cy="39162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72000" tIns="72000" rIns="72000" bIns="72000" rtlCol="0">
              <a:spAutoFit/>
            </a:bodyPr>
            <a:lstStyle/>
            <a:p>
              <a:pPr defTabSz="360000">
                <a:spcAft>
                  <a:spcPts val="600"/>
                </a:spcAft>
                <a:tabLst>
                  <a:tab pos="360000" algn="l"/>
                </a:tabLst>
              </a:pPr>
              <a:r>
                <a:rPr lang="en-US" sz="1600" dirty="0">
                  <a:solidFill>
                    <a:schemeClr val="bg1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Latency of 1 </a:t>
              </a:r>
              <a:r>
                <a:rPr lang="en-US" sz="1600" dirty="0" err="1">
                  <a:solidFill>
                    <a:schemeClr val="bg1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ms</a:t>
              </a:r>
              <a:r>
                <a:rPr lang="en-US" sz="1600" dirty="0">
                  <a:solidFill>
                    <a:schemeClr val="bg1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 vs 100 </a:t>
              </a:r>
              <a:r>
                <a:rPr lang="en-US" sz="1600" dirty="0" err="1">
                  <a:solidFill>
                    <a:schemeClr val="bg1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ms</a:t>
              </a:r>
              <a:r>
                <a:rPr lang="en-US" sz="1600" dirty="0">
                  <a:solidFill>
                    <a:schemeClr val="bg1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 @ 100 </a:t>
              </a:r>
              <a:r>
                <a:rPr lang="en-US" sz="1600" dirty="0" err="1">
                  <a:solidFill>
                    <a:schemeClr val="bg1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kmph</a:t>
              </a:r>
              <a:r>
                <a:rPr lang="en-US" sz="1600" dirty="0">
                  <a:solidFill>
                    <a:schemeClr val="bg1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 provides additional safety margin of ~½ car length</a:t>
              </a: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14818" y="984787"/>
              <a:ext cx="637990" cy="637990"/>
            </a:xfrm>
            <a:prstGeom prst="rect">
              <a:avLst/>
            </a:prstGeom>
          </p:spPr>
        </p:pic>
        <p:sp>
          <p:nvSpPr>
            <p:cNvPr id="37" name="Freeform 25"/>
            <p:cNvSpPr>
              <a:spLocks/>
            </p:cNvSpPr>
            <p:nvPr/>
          </p:nvSpPr>
          <p:spPr bwMode="auto">
            <a:xfrm flipH="1">
              <a:off x="1770690" y="684801"/>
              <a:ext cx="543144" cy="413114"/>
            </a:xfrm>
            <a:custGeom>
              <a:avLst/>
              <a:gdLst>
                <a:gd name="T0" fmla="*/ 0 w 401"/>
                <a:gd name="T1" fmla="*/ 162 h 305"/>
                <a:gd name="T2" fmla="*/ 245 w 401"/>
                <a:gd name="T3" fmla="*/ 285 h 305"/>
                <a:gd name="T4" fmla="*/ 269 w 401"/>
                <a:gd name="T5" fmla="*/ 231 h 305"/>
                <a:gd name="T6" fmla="*/ 313 w 401"/>
                <a:gd name="T7" fmla="*/ 251 h 305"/>
                <a:gd name="T8" fmla="*/ 338 w 401"/>
                <a:gd name="T9" fmla="*/ 305 h 305"/>
                <a:gd name="T10" fmla="*/ 401 w 401"/>
                <a:gd name="T11" fmla="*/ 182 h 305"/>
                <a:gd name="T12" fmla="*/ 343 w 401"/>
                <a:gd name="T13" fmla="*/ 192 h 305"/>
                <a:gd name="T14" fmla="*/ 299 w 401"/>
                <a:gd name="T15" fmla="*/ 172 h 305"/>
                <a:gd name="T16" fmla="*/ 328 w 401"/>
                <a:gd name="T17" fmla="*/ 118 h 305"/>
                <a:gd name="T18" fmla="*/ 78 w 401"/>
                <a:gd name="T19" fmla="*/ 0 h 305"/>
                <a:gd name="T20" fmla="*/ 0 w 401"/>
                <a:gd name="T21" fmla="*/ 162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1" h="305">
                  <a:moveTo>
                    <a:pt x="0" y="162"/>
                  </a:moveTo>
                  <a:lnTo>
                    <a:pt x="245" y="285"/>
                  </a:lnTo>
                  <a:lnTo>
                    <a:pt x="269" y="231"/>
                  </a:lnTo>
                  <a:lnTo>
                    <a:pt x="313" y="251"/>
                  </a:lnTo>
                  <a:lnTo>
                    <a:pt x="338" y="305"/>
                  </a:lnTo>
                  <a:lnTo>
                    <a:pt x="401" y="182"/>
                  </a:lnTo>
                  <a:lnTo>
                    <a:pt x="343" y="192"/>
                  </a:lnTo>
                  <a:lnTo>
                    <a:pt x="299" y="172"/>
                  </a:lnTo>
                  <a:lnTo>
                    <a:pt x="328" y="118"/>
                  </a:lnTo>
                  <a:lnTo>
                    <a:pt x="78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8" name="Group 37"/>
            <p:cNvGrpSpPr>
              <a:grpSpLocks noChangeAspect="1"/>
            </p:cNvGrpSpPr>
            <p:nvPr/>
          </p:nvGrpSpPr>
          <p:grpSpPr bwMode="auto">
            <a:xfrm rot="1808074">
              <a:off x="812191" y="1169228"/>
              <a:ext cx="636843" cy="311923"/>
              <a:chOff x="2691" y="1524"/>
              <a:chExt cx="392" cy="192"/>
            </a:xfrm>
          </p:grpSpPr>
          <p:sp>
            <p:nvSpPr>
              <p:cNvPr id="39" name="Freeform 5"/>
              <p:cNvSpPr>
                <a:spLocks noEditPoints="1"/>
              </p:cNvSpPr>
              <p:nvPr/>
            </p:nvSpPr>
            <p:spPr bwMode="auto">
              <a:xfrm>
                <a:off x="2691" y="1524"/>
                <a:ext cx="392" cy="192"/>
              </a:xfrm>
              <a:custGeom>
                <a:avLst/>
                <a:gdLst>
                  <a:gd name="T0" fmla="*/ 289 w 392"/>
                  <a:gd name="T1" fmla="*/ 59 h 192"/>
                  <a:gd name="T2" fmla="*/ 338 w 392"/>
                  <a:gd name="T3" fmla="*/ 59 h 192"/>
                  <a:gd name="T4" fmla="*/ 392 w 392"/>
                  <a:gd name="T5" fmla="*/ 25 h 192"/>
                  <a:gd name="T6" fmla="*/ 392 w 392"/>
                  <a:gd name="T7" fmla="*/ 167 h 192"/>
                  <a:gd name="T8" fmla="*/ 338 w 392"/>
                  <a:gd name="T9" fmla="*/ 133 h 192"/>
                  <a:gd name="T10" fmla="*/ 289 w 392"/>
                  <a:gd name="T11" fmla="*/ 133 h 192"/>
                  <a:gd name="T12" fmla="*/ 289 w 392"/>
                  <a:gd name="T13" fmla="*/ 59 h 192"/>
                  <a:gd name="T14" fmla="*/ 289 w 392"/>
                  <a:gd name="T15" fmla="*/ 192 h 192"/>
                  <a:gd name="T16" fmla="*/ 0 w 392"/>
                  <a:gd name="T17" fmla="*/ 192 h 192"/>
                  <a:gd name="T18" fmla="*/ 0 w 392"/>
                  <a:gd name="T19" fmla="*/ 0 h 192"/>
                  <a:gd name="T20" fmla="*/ 289 w 392"/>
                  <a:gd name="T21" fmla="*/ 0 h 192"/>
                  <a:gd name="T22" fmla="*/ 289 w 392"/>
                  <a:gd name="T23" fmla="*/ 19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92" h="192">
                    <a:moveTo>
                      <a:pt x="289" y="59"/>
                    </a:moveTo>
                    <a:lnTo>
                      <a:pt x="338" y="59"/>
                    </a:lnTo>
                    <a:lnTo>
                      <a:pt x="392" y="25"/>
                    </a:lnTo>
                    <a:lnTo>
                      <a:pt x="392" y="167"/>
                    </a:lnTo>
                    <a:lnTo>
                      <a:pt x="338" y="133"/>
                    </a:lnTo>
                    <a:lnTo>
                      <a:pt x="289" y="133"/>
                    </a:lnTo>
                    <a:lnTo>
                      <a:pt x="289" y="59"/>
                    </a:lnTo>
                    <a:close/>
                    <a:moveTo>
                      <a:pt x="289" y="192"/>
                    </a:moveTo>
                    <a:lnTo>
                      <a:pt x="0" y="192"/>
                    </a:lnTo>
                    <a:lnTo>
                      <a:pt x="0" y="0"/>
                    </a:lnTo>
                    <a:lnTo>
                      <a:pt x="289" y="0"/>
                    </a:lnTo>
                    <a:lnTo>
                      <a:pt x="289" y="1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6"/>
              <p:cNvSpPr>
                <a:spLocks noEditPoints="1"/>
              </p:cNvSpPr>
              <p:nvPr/>
            </p:nvSpPr>
            <p:spPr bwMode="auto">
              <a:xfrm>
                <a:off x="2691" y="1524"/>
                <a:ext cx="392" cy="192"/>
              </a:xfrm>
              <a:custGeom>
                <a:avLst/>
                <a:gdLst>
                  <a:gd name="T0" fmla="*/ 289 w 392"/>
                  <a:gd name="T1" fmla="*/ 59 h 192"/>
                  <a:gd name="T2" fmla="*/ 338 w 392"/>
                  <a:gd name="T3" fmla="*/ 59 h 192"/>
                  <a:gd name="T4" fmla="*/ 392 w 392"/>
                  <a:gd name="T5" fmla="*/ 25 h 192"/>
                  <a:gd name="T6" fmla="*/ 392 w 392"/>
                  <a:gd name="T7" fmla="*/ 167 h 192"/>
                  <a:gd name="T8" fmla="*/ 338 w 392"/>
                  <a:gd name="T9" fmla="*/ 133 h 192"/>
                  <a:gd name="T10" fmla="*/ 289 w 392"/>
                  <a:gd name="T11" fmla="*/ 133 h 192"/>
                  <a:gd name="T12" fmla="*/ 289 w 392"/>
                  <a:gd name="T13" fmla="*/ 192 h 192"/>
                  <a:gd name="T14" fmla="*/ 0 w 392"/>
                  <a:gd name="T15" fmla="*/ 192 h 192"/>
                  <a:gd name="T16" fmla="*/ 0 w 392"/>
                  <a:gd name="T17" fmla="*/ 0 h 192"/>
                  <a:gd name="T18" fmla="*/ 289 w 392"/>
                  <a:gd name="T19" fmla="*/ 0 h 192"/>
                  <a:gd name="T20" fmla="*/ 289 w 392"/>
                  <a:gd name="T21" fmla="*/ 19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2" h="192">
                    <a:moveTo>
                      <a:pt x="289" y="59"/>
                    </a:moveTo>
                    <a:lnTo>
                      <a:pt x="338" y="59"/>
                    </a:lnTo>
                    <a:lnTo>
                      <a:pt x="392" y="25"/>
                    </a:lnTo>
                    <a:lnTo>
                      <a:pt x="392" y="167"/>
                    </a:lnTo>
                    <a:lnTo>
                      <a:pt x="338" y="133"/>
                    </a:lnTo>
                    <a:lnTo>
                      <a:pt x="289" y="133"/>
                    </a:lnTo>
                    <a:moveTo>
                      <a:pt x="289" y="192"/>
                    </a:moveTo>
                    <a:lnTo>
                      <a:pt x="0" y="192"/>
                    </a:lnTo>
                    <a:lnTo>
                      <a:pt x="0" y="0"/>
                    </a:lnTo>
                    <a:lnTo>
                      <a:pt x="289" y="0"/>
                    </a:lnTo>
                    <a:lnTo>
                      <a:pt x="289" y="192"/>
                    </a:lnTo>
                  </a:path>
                </a:pathLst>
              </a:custGeom>
              <a:noFill/>
              <a:ln w="7938" cap="flat">
                <a:solidFill>
                  <a:srgbClr val="00113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175"/>
            <a:stretch/>
          </p:blipFill>
          <p:spPr>
            <a:xfrm rot="1868168">
              <a:off x="870253" y="847813"/>
              <a:ext cx="764182" cy="286731"/>
            </a:xfrm>
            <a:prstGeom prst="rect">
              <a:avLst/>
            </a:prstGeom>
          </p:spPr>
        </p:pic>
        <p:sp>
          <p:nvSpPr>
            <p:cNvPr id="42" name="Arc 41"/>
            <p:cNvSpPr/>
            <p:nvPr/>
          </p:nvSpPr>
          <p:spPr>
            <a:xfrm flipH="1">
              <a:off x="1309404" y="1048657"/>
              <a:ext cx="5821549" cy="432291"/>
            </a:xfrm>
            <a:prstGeom prst="arc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/>
            <p:cNvGrpSpPr>
              <a:grpSpLocks noChangeAspect="1"/>
            </p:cNvGrpSpPr>
            <p:nvPr/>
          </p:nvGrpSpPr>
          <p:grpSpPr bwMode="auto">
            <a:xfrm>
              <a:off x="7813825" y="1043672"/>
              <a:ext cx="449450" cy="456129"/>
              <a:chOff x="2642" y="1386"/>
              <a:chExt cx="471" cy="478"/>
            </a:xfrm>
          </p:grpSpPr>
          <p:sp>
            <p:nvSpPr>
              <p:cNvPr id="44" name="Freeform 43"/>
              <p:cNvSpPr>
                <a:spLocks/>
              </p:cNvSpPr>
              <p:nvPr/>
            </p:nvSpPr>
            <p:spPr bwMode="auto">
              <a:xfrm>
                <a:off x="2721" y="1514"/>
                <a:ext cx="308" cy="271"/>
              </a:xfrm>
              <a:custGeom>
                <a:avLst/>
                <a:gdLst>
                  <a:gd name="T0" fmla="*/ 10 w 63"/>
                  <a:gd name="T1" fmla="*/ 0 h 55"/>
                  <a:gd name="T2" fmla="*/ 0 w 63"/>
                  <a:gd name="T3" fmla="*/ 23 h 55"/>
                  <a:gd name="T4" fmla="*/ 32 w 63"/>
                  <a:gd name="T5" fmla="*/ 55 h 55"/>
                  <a:gd name="T6" fmla="*/ 63 w 63"/>
                  <a:gd name="T7" fmla="*/ 23 h 55"/>
                  <a:gd name="T8" fmla="*/ 54 w 63"/>
                  <a:gd name="T9" fmla="*/ 1 h 55"/>
                  <a:gd name="T10" fmla="*/ 43 w 63"/>
                  <a:gd name="T11" fmla="*/ 12 h 55"/>
                  <a:gd name="T12" fmla="*/ 48 w 63"/>
                  <a:gd name="T13" fmla="*/ 23 h 55"/>
                  <a:gd name="T14" fmla="*/ 32 w 63"/>
                  <a:gd name="T15" fmla="*/ 39 h 55"/>
                  <a:gd name="T16" fmla="*/ 16 w 63"/>
                  <a:gd name="T17" fmla="*/ 23 h 55"/>
                  <a:gd name="T18" fmla="*/ 21 w 63"/>
                  <a:gd name="T19" fmla="*/ 1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55">
                    <a:moveTo>
                      <a:pt x="10" y="0"/>
                    </a:moveTo>
                    <a:cubicBezTo>
                      <a:pt x="4" y="6"/>
                      <a:pt x="0" y="14"/>
                      <a:pt x="0" y="23"/>
                    </a:cubicBezTo>
                    <a:cubicBezTo>
                      <a:pt x="0" y="41"/>
                      <a:pt x="14" y="55"/>
                      <a:pt x="32" y="55"/>
                    </a:cubicBezTo>
                    <a:cubicBezTo>
                      <a:pt x="49" y="55"/>
                      <a:pt x="63" y="41"/>
                      <a:pt x="63" y="23"/>
                    </a:cubicBezTo>
                    <a:cubicBezTo>
                      <a:pt x="63" y="14"/>
                      <a:pt x="60" y="7"/>
                      <a:pt x="54" y="1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46" y="15"/>
                      <a:pt x="48" y="19"/>
                      <a:pt x="48" y="23"/>
                    </a:cubicBezTo>
                    <a:cubicBezTo>
                      <a:pt x="48" y="32"/>
                      <a:pt x="40" y="39"/>
                      <a:pt x="32" y="39"/>
                    </a:cubicBezTo>
                    <a:cubicBezTo>
                      <a:pt x="23" y="39"/>
                      <a:pt x="16" y="32"/>
                      <a:pt x="16" y="23"/>
                    </a:cubicBezTo>
                    <a:cubicBezTo>
                      <a:pt x="16" y="18"/>
                      <a:pt x="18" y="14"/>
                      <a:pt x="21" y="11"/>
                    </a:cubicBezTo>
                  </a:path>
                </a:pathLst>
              </a:custGeom>
              <a:noFill/>
              <a:ln w="9525" cap="flat">
                <a:solidFill>
                  <a:srgbClr val="00113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44"/>
              <p:cNvSpPr>
                <a:spLocks/>
              </p:cNvSpPr>
              <p:nvPr/>
            </p:nvSpPr>
            <p:spPr bwMode="auto">
              <a:xfrm>
                <a:off x="2799" y="1568"/>
                <a:ext cx="157" cy="138"/>
              </a:xfrm>
              <a:custGeom>
                <a:avLst/>
                <a:gdLst>
                  <a:gd name="T0" fmla="*/ 5 w 32"/>
                  <a:gd name="T1" fmla="*/ 0 h 28"/>
                  <a:gd name="T2" fmla="*/ 0 w 32"/>
                  <a:gd name="T3" fmla="*/ 12 h 28"/>
                  <a:gd name="T4" fmla="*/ 16 w 32"/>
                  <a:gd name="T5" fmla="*/ 28 h 28"/>
                  <a:gd name="T6" fmla="*/ 32 w 32"/>
                  <a:gd name="T7" fmla="*/ 12 h 28"/>
                  <a:gd name="T8" fmla="*/ 27 w 32"/>
                  <a:gd name="T9" fmla="*/ 1 h 28"/>
                  <a:gd name="T10" fmla="*/ 16 w 32"/>
                  <a:gd name="T11" fmla="*/ 1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28">
                    <a:moveTo>
                      <a:pt x="5" y="0"/>
                    </a:moveTo>
                    <a:cubicBezTo>
                      <a:pt x="2" y="3"/>
                      <a:pt x="0" y="7"/>
                      <a:pt x="0" y="12"/>
                    </a:cubicBezTo>
                    <a:cubicBezTo>
                      <a:pt x="0" y="21"/>
                      <a:pt x="7" y="28"/>
                      <a:pt x="16" y="28"/>
                    </a:cubicBezTo>
                    <a:cubicBezTo>
                      <a:pt x="24" y="28"/>
                      <a:pt x="32" y="21"/>
                      <a:pt x="32" y="12"/>
                    </a:cubicBezTo>
                    <a:cubicBezTo>
                      <a:pt x="32" y="8"/>
                      <a:pt x="30" y="4"/>
                      <a:pt x="27" y="1"/>
                    </a:cubicBezTo>
                    <a:cubicBezTo>
                      <a:pt x="16" y="11"/>
                      <a:pt x="16" y="11"/>
                      <a:pt x="16" y="11"/>
                    </a:cubicBezTo>
                  </a:path>
                </a:pathLst>
              </a:custGeom>
              <a:noFill/>
              <a:ln w="9525" cap="flat">
                <a:solidFill>
                  <a:srgbClr val="00113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Oval 45"/>
              <p:cNvSpPr>
                <a:spLocks noChangeArrowheads="1"/>
              </p:cNvSpPr>
              <p:nvPr/>
            </p:nvSpPr>
            <p:spPr bwMode="auto">
              <a:xfrm>
                <a:off x="2961" y="1682"/>
                <a:ext cx="83" cy="83"/>
              </a:xfrm>
              <a:prstGeom prst="ellipse">
                <a:avLst/>
              </a:prstGeom>
              <a:solidFill>
                <a:srgbClr val="00C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Oval 46"/>
              <p:cNvSpPr>
                <a:spLocks noChangeArrowheads="1"/>
              </p:cNvSpPr>
              <p:nvPr/>
            </p:nvSpPr>
            <p:spPr bwMode="auto">
              <a:xfrm>
                <a:off x="2642" y="1386"/>
                <a:ext cx="471" cy="478"/>
              </a:xfrm>
              <a:prstGeom prst="ellipse">
                <a:avLst/>
              </a:prstGeom>
              <a:noFill/>
              <a:ln w="9525" cap="flat">
                <a:solidFill>
                  <a:srgbClr val="00113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Line 52"/>
              <p:cNvSpPr>
                <a:spLocks noChangeShapeType="1"/>
              </p:cNvSpPr>
              <p:nvPr/>
            </p:nvSpPr>
            <p:spPr bwMode="auto">
              <a:xfrm flipV="1">
                <a:off x="2878" y="1485"/>
                <a:ext cx="142" cy="137"/>
              </a:xfrm>
              <a:prstGeom prst="line">
                <a:avLst/>
              </a:prstGeom>
              <a:noFill/>
              <a:ln w="9525" cap="rnd">
                <a:solidFill>
                  <a:srgbClr val="00113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Oval 48"/>
              <p:cNvSpPr>
                <a:spLocks noChangeArrowheads="1"/>
              </p:cNvSpPr>
              <p:nvPr/>
            </p:nvSpPr>
            <p:spPr bwMode="auto">
              <a:xfrm>
                <a:off x="2858" y="1608"/>
                <a:ext cx="39" cy="39"/>
              </a:xfrm>
              <a:prstGeom prst="ellipse">
                <a:avLst/>
              </a:prstGeom>
              <a:solidFill>
                <a:srgbClr val="001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0" name="Arc 49"/>
            <p:cNvSpPr/>
            <p:nvPr/>
          </p:nvSpPr>
          <p:spPr>
            <a:xfrm>
              <a:off x="1974809" y="1043672"/>
              <a:ext cx="5821549" cy="432291"/>
            </a:xfrm>
            <a:prstGeom prst="arc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3140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68105" y="232632"/>
            <a:ext cx="11078400" cy="412800"/>
          </a:xfrm>
        </p:spPr>
        <p:txBody>
          <a:bodyPr>
            <a:normAutofit fontScale="92500" lnSpcReduction="20000"/>
          </a:bodyPr>
          <a:lstStyle/>
          <a:p>
            <a:pPr algn="l" rtl="0"/>
            <a:r>
              <a:rPr lang="en-US" dirty="0" smtClean="0"/>
              <a:t>The Intelligent Network</a:t>
            </a:r>
            <a:endParaRPr lang="fa-IR" dirty="0"/>
          </a:p>
        </p:txBody>
      </p:sp>
      <p:grpSp>
        <p:nvGrpSpPr>
          <p:cNvPr id="3" name="Group 2"/>
          <p:cNvGrpSpPr/>
          <p:nvPr/>
        </p:nvGrpSpPr>
        <p:grpSpPr>
          <a:xfrm>
            <a:off x="819152" y="653009"/>
            <a:ext cx="10668618" cy="6087545"/>
            <a:chOff x="1383839" y="770455"/>
            <a:chExt cx="6659464" cy="3881913"/>
          </a:xfrm>
        </p:grpSpPr>
        <p:pic>
          <p:nvPicPr>
            <p:cNvPr id="4" name="Picture 24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66454" y="770455"/>
              <a:ext cx="2786063" cy="2552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Straight Connector 4"/>
            <p:cNvCxnSpPr/>
            <p:nvPr/>
          </p:nvCxnSpPr>
          <p:spPr>
            <a:xfrm>
              <a:off x="1468373" y="3323155"/>
              <a:ext cx="2408635" cy="0"/>
            </a:xfrm>
            <a:prstGeom prst="line">
              <a:avLst/>
            </a:prstGeom>
            <a:ln w="3175">
              <a:solidFill>
                <a:schemeClr val="accent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63611" y="2692124"/>
              <a:ext cx="1809750" cy="0"/>
            </a:xfrm>
            <a:prstGeom prst="line">
              <a:avLst/>
            </a:prstGeom>
            <a:ln w="3175">
              <a:solidFill>
                <a:schemeClr val="accent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838783" y="3998240"/>
              <a:ext cx="70485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129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41252" y="3632717"/>
              <a:ext cx="767953" cy="538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" name="Group 6"/>
            <p:cNvGrpSpPr>
              <a:grpSpLocks/>
            </p:cNvGrpSpPr>
            <p:nvPr/>
          </p:nvGrpSpPr>
          <p:grpSpPr bwMode="auto">
            <a:xfrm>
              <a:off x="3467433" y="4218506"/>
              <a:ext cx="1252538" cy="430887"/>
              <a:chOff x="3685763" y="5897867"/>
              <a:chExt cx="2029812" cy="699589"/>
            </a:xfrm>
          </p:grpSpPr>
          <p:sp>
            <p:nvSpPr>
              <p:cNvPr id="120" name="Rectangle 210"/>
              <p:cNvSpPr>
                <a:spLocks noChangeArrowheads="1"/>
              </p:cNvSpPr>
              <p:nvPr/>
            </p:nvSpPr>
            <p:spPr bwMode="auto">
              <a:xfrm>
                <a:off x="4013155" y="5897867"/>
                <a:ext cx="1702420" cy="6995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913210"/>
                <a:r>
                  <a:rPr lang="en-US" altLang="en-US" sz="1100" dirty="0">
                    <a:solidFill>
                      <a:srgbClr val="124191"/>
                    </a:solidFill>
                    <a:latin typeface="Nokia Pure Text" pitchFamily="34" charset="0"/>
                  </a:rPr>
                  <a:t>Converged</a:t>
                </a:r>
                <a:br>
                  <a:rPr lang="en-US" altLang="en-US" sz="1100" dirty="0">
                    <a:solidFill>
                      <a:srgbClr val="124191"/>
                    </a:solidFill>
                    <a:latin typeface="Nokia Pure Text" pitchFamily="34" charset="0"/>
                  </a:rPr>
                </a:br>
                <a:r>
                  <a:rPr lang="en-US" altLang="en-US" sz="1100" dirty="0">
                    <a:solidFill>
                      <a:srgbClr val="124191"/>
                    </a:solidFill>
                    <a:latin typeface="Nokia Pure Text" pitchFamily="34" charset="0"/>
                  </a:rPr>
                  <a:t>Edge Cloud</a:t>
                </a:r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3685763" y="6052515"/>
                <a:ext cx="358883" cy="35955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 defTabSz="914220">
                  <a:defRPr/>
                </a:pPr>
                <a:r>
                  <a:rPr lang="en-US" sz="1100" dirty="0">
                    <a:solidFill>
                      <a:srgbClr val="FFFFFF"/>
                    </a:solidFill>
                    <a:latin typeface="Nokia Pure Text Light" panose="020B0403020202020204" pitchFamily="34" charset="0"/>
                    <a:ea typeface="Nokia Pure Text Light" panose="020B0403020202020204" pitchFamily="34" charset="0"/>
                  </a:rPr>
                  <a:t>2</a:t>
                </a:r>
              </a:p>
            </p:txBody>
          </p:sp>
        </p:grpSp>
        <p:pic>
          <p:nvPicPr>
            <p:cNvPr id="10" name="Picture 322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64160" y="3632717"/>
              <a:ext cx="767954" cy="538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" name="Group 1"/>
            <p:cNvGrpSpPr>
              <a:grpSpLocks/>
            </p:cNvGrpSpPr>
            <p:nvPr/>
          </p:nvGrpSpPr>
          <p:grpSpPr bwMode="auto">
            <a:xfrm>
              <a:off x="5503403" y="4179208"/>
              <a:ext cx="1173960" cy="282994"/>
              <a:chOff x="6426359" y="4352262"/>
              <a:chExt cx="1173858" cy="282896"/>
            </a:xfrm>
          </p:grpSpPr>
          <p:cxnSp>
            <p:nvCxnSpPr>
              <p:cNvPr id="118" name="Straight Connector 117"/>
              <p:cNvCxnSpPr/>
              <p:nvPr/>
            </p:nvCxnSpPr>
            <p:spPr>
              <a:xfrm>
                <a:off x="6663272" y="4352262"/>
                <a:ext cx="0" cy="12021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Rectangle 118"/>
              <p:cNvSpPr/>
              <p:nvPr/>
            </p:nvSpPr>
            <p:spPr>
              <a:xfrm>
                <a:off x="6426359" y="4493898"/>
                <a:ext cx="1173858" cy="1412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defTabSz="914220">
                  <a:lnSpc>
                    <a:spcPct val="80000"/>
                  </a:lnSpc>
                  <a:defRPr/>
                </a:pPr>
                <a:r>
                  <a:rPr lang="en-US" sz="1050" b="1" dirty="0">
                    <a:solidFill>
                      <a:srgbClr val="4D5766"/>
                    </a:solidFill>
                  </a:rPr>
                  <a:t>Software defined, end-end</a:t>
                </a:r>
              </a:p>
            </p:txBody>
          </p:sp>
        </p:grpSp>
        <p:pic>
          <p:nvPicPr>
            <p:cNvPr id="12" name="Picture 25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59086" y="2957633"/>
              <a:ext cx="3423047" cy="1319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321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03302" y="3942280"/>
              <a:ext cx="767953" cy="538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Oval 13"/>
            <p:cNvSpPr/>
            <p:nvPr/>
          </p:nvSpPr>
          <p:spPr>
            <a:xfrm>
              <a:off x="4749736" y="3661293"/>
              <a:ext cx="123825" cy="123825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/>
            <a:lstStyle/>
            <a:p>
              <a:pPr defTabSz="914220">
                <a:defRPr/>
              </a:pPr>
              <a:endParaRPr lang="en-US" sz="900" dirty="0">
                <a:solidFill>
                  <a:srgbClr val="FFFFFF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4873561" y="3723205"/>
              <a:ext cx="440531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13"/>
            <p:cNvGrpSpPr>
              <a:grpSpLocks/>
            </p:cNvGrpSpPr>
            <p:nvPr/>
          </p:nvGrpSpPr>
          <p:grpSpPr bwMode="auto">
            <a:xfrm>
              <a:off x="4146603" y="3661308"/>
              <a:ext cx="1891389" cy="482206"/>
              <a:chOff x="5068872" y="3834197"/>
              <a:chExt cx="1891909" cy="481275"/>
            </a:xfrm>
          </p:grpSpPr>
          <p:sp>
            <p:nvSpPr>
              <p:cNvPr id="111" name="Oval 110"/>
              <p:cNvSpPr/>
              <p:nvPr/>
            </p:nvSpPr>
            <p:spPr>
              <a:xfrm>
                <a:off x="6236682" y="3834197"/>
                <a:ext cx="123859" cy="123587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/>
              <a:lstStyle/>
              <a:p>
                <a:pPr defTabSz="914220">
                  <a:defRPr/>
                </a:pPr>
                <a:endParaRPr lang="en-US" sz="900" dirty="0">
                  <a:solidFill>
                    <a:srgbClr val="FFFFFF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endParaRPr>
              </a:p>
            </p:txBody>
          </p:sp>
          <p:cxnSp>
            <p:nvCxnSpPr>
              <p:cNvPr id="112" name="Straight Connector 111"/>
              <p:cNvCxnSpPr/>
              <p:nvPr/>
            </p:nvCxnSpPr>
            <p:spPr>
              <a:xfrm flipH="1">
                <a:off x="5068872" y="3877676"/>
                <a:ext cx="625250" cy="10932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6366496" y="3895990"/>
                <a:ext cx="594285" cy="10219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>
                <a:off x="5760301" y="3947089"/>
                <a:ext cx="152442" cy="19964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 flipH="1">
                <a:off x="6108059" y="3950654"/>
                <a:ext cx="152442" cy="19964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5224373" y="4203769"/>
                <a:ext cx="589522" cy="11170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 flipH="1">
                <a:off x="6214054" y="4196639"/>
                <a:ext cx="576421" cy="11883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Rectangle 364"/>
            <p:cNvSpPr>
              <a:spLocks noChangeArrowheads="1"/>
            </p:cNvSpPr>
            <p:nvPr/>
          </p:nvSpPr>
          <p:spPr bwMode="auto">
            <a:xfrm>
              <a:off x="4471129" y="3410071"/>
              <a:ext cx="1571625" cy="238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8580" tIns="34290" rIns="68580" bIns="34290">
              <a:spAutoFit/>
            </a:bodyPr>
            <a:lstStyle/>
            <a:p>
              <a:pPr defTabSz="913210"/>
              <a:r>
                <a:rPr lang="en-US" altLang="en-US" sz="1100" dirty="0">
                  <a:solidFill>
                    <a:srgbClr val="124191"/>
                  </a:solidFill>
                  <a:latin typeface="Nokia Pure Text" pitchFamily="34" charset="0"/>
                </a:rPr>
                <a:t>Smart Network Fabric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4238958" y="3405309"/>
              <a:ext cx="221456" cy="2214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defTabSz="914220">
                <a:defRPr/>
              </a:pPr>
              <a:r>
                <a:rPr lang="en-US" sz="1100" dirty="0">
                  <a:solidFill>
                    <a:srgbClr val="FFFFFF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3</a:t>
              </a:r>
            </a:p>
          </p:txBody>
        </p:sp>
        <p:grpSp>
          <p:nvGrpSpPr>
            <p:cNvPr id="19" name="Group 82"/>
            <p:cNvGrpSpPr>
              <a:grpSpLocks/>
            </p:cNvGrpSpPr>
            <p:nvPr/>
          </p:nvGrpSpPr>
          <p:grpSpPr bwMode="auto">
            <a:xfrm>
              <a:off x="1556480" y="2809997"/>
              <a:ext cx="1969294" cy="430887"/>
              <a:chOff x="2478303" y="2982299"/>
              <a:chExt cx="1969646" cy="431657"/>
            </a:xfrm>
          </p:grpSpPr>
          <p:sp>
            <p:nvSpPr>
              <p:cNvPr id="109" name="Rectangle 388"/>
              <p:cNvSpPr>
                <a:spLocks noChangeArrowheads="1"/>
              </p:cNvSpPr>
              <p:nvPr/>
            </p:nvSpPr>
            <p:spPr bwMode="auto">
              <a:xfrm>
                <a:off x="2723247" y="2982299"/>
                <a:ext cx="1724702" cy="4316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913210"/>
                <a:r>
                  <a:rPr lang="en-US" altLang="en-US" sz="1100" dirty="0">
                    <a:solidFill>
                      <a:srgbClr val="124191"/>
                    </a:solidFill>
                    <a:latin typeface="Nokia Pure Text" pitchFamily="34" charset="0"/>
                  </a:rPr>
                  <a:t>Universal </a:t>
                </a:r>
                <a:br>
                  <a:rPr lang="en-US" altLang="en-US" sz="1100" dirty="0">
                    <a:solidFill>
                      <a:srgbClr val="124191"/>
                    </a:solidFill>
                    <a:latin typeface="Nokia Pure Text" pitchFamily="34" charset="0"/>
                  </a:rPr>
                </a:br>
                <a:r>
                  <a:rPr lang="en-US" altLang="en-US" sz="1100" dirty="0">
                    <a:solidFill>
                      <a:srgbClr val="124191"/>
                    </a:solidFill>
                    <a:latin typeface="Nokia Pure Text" pitchFamily="34" charset="0"/>
                  </a:rPr>
                  <a:t>Adaptive Core</a:t>
                </a:r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2478303" y="3066984"/>
                <a:ext cx="221496" cy="22185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 defTabSz="914220">
                  <a:defRPr/>
                </a:pPr>
                <a:r>
                  <a:rPr lang="en-US" sz="1100" dirty="0">
                    <a:solidFill>
                      <a:srgbClr val="FFFFFF"/>
                    </a:solidFill>
                    <a:latin typeface="Nokia Pure Text Light" panose="020B0403020202020204" pitchFamily="34" charset="0"/>
                    <a:ea typeface="Nokia Pure Text Light" panose="020B0403020202020204" pitchFamily="34" charset="0"/>
                  </a:rPr>
                  <a:t>4</a:t>
                </a:r>
              </a:p>
            </p:txBody>
          </p:sp>
        </p:grpSp>
        <p:grpSp>
          <p:nvGrpSpPr>
            <p:cNvPr id="20" name="Group 81"/>
            <p:cNvGrpSpPr>
              <a:grpSpLocks/>
            </p:cNvGrpSpPr>
            <p:nvPr/>
          </p:nvGrpSpPr>
          <p:grpSpPr bwMode="auto">
            <a:xfrm>
              <a:off x="3755565" y="2748083"/>
              <a:ext cx="1240631" cy="540487"/>
              <a:chOff x="4678325" y="2920409"/>
              <a:chExt cx="1240465" cy="541253"/>
            </a:xfrm>
          </p:grpSpPr>
          <p:pic>
            <p:nvPicPr>
              <p:cNvPr id="104" name="Picture 61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974120" y="2989453"/>
                <a:ext cx="235834" cy="1758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5" name="Rectangle 104"/>
              <p:cNvSpPr/>
              <p:nvPr/>
            </p:nvSpPr>
            <p:spPr>
              <a:xfrm>
                <a:off x="4678325" y="3168410"/>
                <a:ext cx="1240465" cy="29325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defTabSz="914220">
                  <a:lnSpc>
                    <a:spcPct val="80000"/>
                  </a:lnSpc>
                  <a:defRPr/>
                </a:pPr>
                <a:r>
                  <a:rPr lang="en-US" sz="800" dirty="0">
                    <a:solidFill>
                      <a:srgbClr val="4D5766"/>
                    </a:solidFill>
                  </a:rPr>
                  <a:t>Access agnostic</a:t>
                </a:r>
                <a:br>
                  <a:rPr lang="en-US" sz="800" dirty="0">
                    <a:solidFill>
                      <a:srgbClr val="4D5766"/>
                    </a:solidFill>
                  </a:rPr>
                </a:br>
                <a:r>
                  <a:rPr lang="en-US" sz="800" dirty="0">
                    <a:solidFill>
                      <a:srgbClr val="4D5766"/>
                    </a:solidFill>
                  </a:rPr>
                  <a:t>converged core</a:t>
                </a:r>
              </a:p>
            </p:txBody>
          </p:sp>
          <p:pic>
            <p:nvPicPr>
              <p:cNvPr id="106" name="Picture 152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779189" y="2920409"/>
                <a:ext cx="136390" cy="255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7" name="Picture 63"/>
              <p:cNvPicPr>
                <a:picLocks noChangeAspect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273748" y="2977115"/>
                <a:ext cx="219563" cy="1829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8" name="Right Arrow 107"/>
              <p:cNvSpPr/>
              <p:nvPr/>
            </p:nvSpPr>
            <p:spPr>
              <a:xfrm>
                <a:off x="5678316" y="3055140"/>
                <a:ext cx="141665" cy="120424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6000" tIns="96000" rIns="96000" bIns="96000"/>
              <a:lstStyle/>
              <a:p>
                <a:pPr defTabSz="914220">
                  <a:defRPr/>
                </a:pPr>
                <a:endParaRPr lang="en-US" sz="1200" dirty="0">
                  <a:solidFill>
                    <a:srgbClr val="FFFFFF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endParaRPr>
              </a:p>
            </p:txBody>
          </p:sp>
        </p:grpSp>
        <p:grpSp>
          <p:nvGrpSpPr>
            <p:cNvPr id="21" name="Group 80"/>
            <p:cNvGrpSpPr>
              <a:grpSpLocks/>
            </p:cNvGrpSpPr>
            <p:nvPr/>
          </p:nvGrpSpPr>
          <p:grpSpPr bwMode="auto">
            <a:xfrm>
              <a:off x="4981908" y="2818330"/>
              <a:ext cx="2658665" cy="470242"/>
              <a:chOff x="5904612" y="2990762"/>
              <a:chExt cx="2658141" cy="470899"/>
            </a:xfrm>
          </p:grpSpPr>
          <p:sp>
            <p:nvSpPr>
              <p:cNvPr id="99" name="Rectangle 98"/>
              <p:cNvSpPr/>
              <p:nvPr/>
            </p:nvSpPr>
            <p:spPr>
              <a:xfrm>
                <a:off x="5904612" y="3168415"/>
                <a:ext cx="1240387" cy="29324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defTabSz="914220">
                  <a:lnSpc>
                    <a:spcPct val="80000"/>
                  </a:lnSpc>
                  <a:defRPr/>
                </a:pPr>
                <a:r>
                  <a:rPr lang="en-US" sz="800" dirty="0">
                    <a:solidFill>
                      <a:srgbClr val="4D5766"/>
                    </a:solidFill>
                  </a:rPr>
                  <a:t>modular, decomposed</a:t>
                </a:r>
                <a:br>
                  <a:rPr lang="en-US" sz="800" dirty="0">
                    <a:solidFill>
                      <a:srgbClr val="4D5766"/>
                    </a:solidFill>
                  </a:rPr>
                </a:br>
                <a:r>
                  <a:rPr lang="en-US" sz="800" dirty="0">
                    <a:solidFill>
                      <a:srgbClr val="4D5766"/>
                    </a:solidFill>
                  </a:rPr>
                  <a:t>network functions</a:t>
                </a:r>
              </a:p>
            </p:txBody>
          </p:sp>
          <p:sp>
            <p:nvSpPr>
              <p:cNvPr id="100" name="Right Arrow 99"/>
              <p:cNvSpPr/>
              <p:nvPr/>
            </p:nvSpPr>
            <p:spPr>
              <a:xfrm>
                <a:off x="6259348" y="3069454"/>
                <a:ext cx="99993" cy="84653"/>
              </a:xfrm>
              <a:prstGeom prst="right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6000" tIns="96000" rIns="96000" bIns="96000"/>
              <a:lstStyle/>
              <a:p>
                <a:pPr defTabSz="914220">
                  <a:defRPr/>
                </a:pPr>
                <a:endParaRPr lang="en-US" sz="1200" dirty="0">
                  <a:solidFill>
                    <a:srgbClr val="FFFFFF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endParaRPr>
              </a:p>
            </p:txBody>
          </p:sp>
          <p:pic>
            <p:nvPicPr>
              <p:cNvPr id="101" name="Picture 66"/>
              <p:cNvPicPr>
                <a:picLocks noChangeAspect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5997943" y="2991293"/>
                <a:ext cx="181788" cy="1817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" name="Picture 67"/>
              <p:cNvPicPr>
                <a:picLocks noChangeAspect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6443033" y="2991293"/>
                <a:ext cx="172699" cy="1817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3" name="Rectangle 102"/>
              <p:cNvSpPr/>
              <p:nvPr/>
            </p:nvSpPr>
            <p:spPr>
              <a:xfrm>
                <a:off x="6564088" y="2990762"/>
                <a:ext cx="1998665" cy="19462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defTabSz="914220">
                  <a:lnSpc>
                    <a:spcPct val="80000"/>
                  </a:lnSpc>
                  <a:defRPr/>
                </a:pPr>
                <a:r>
                  <a:rPr lang="en-US" sz="800" dirty="0">
                    <a:solidFill>
                      <a:srgbClr val="4D5766"/>
                    </a:solidFill>
                  </a:rPr>
                  <a:t>Common data layer</a:t>
                </a:r>
              </a:p>
            </p:txBody>
          </p:sp>
        </p:grpSp>
        <p:grpSp>
          <p:nvGrpSpPr>
            <p:cNvPr id="22" name="Group 83"/>
            <p:cNvGrpSpPr>
              <a:grpSpLocks/>
            </p:cNvGrpSpPr>
            <p:nvPr/>
          </p:nvGrpSpPr>
          <p:grpSpPr bwMode="auto">
            <a:xfrm>
              <a:off x="1556480" y="2169437"/>
              <a:ext cx="2216944" cy="430887"/>
              <a:chOff x="2478303" y="2341907"/>
              <a:chExt cx="2217043" cy="430349"/>
            </a:xfrm>
          </p:grpSpPr>
          <p:sp>
            <p:nvSpPr>
              <p:cNvPr id="97" name="Rectangle 390"/>
              <p:cNvSpPr>
                <a:spLocks noChangeArrowheads="1"/>
              </p:cNvSpPr>
              <p:nvPr/>
            </p:nvSpPr>
            <p:spPr bwMode="auto">
              <a:xfrm>
                <a:off x="2723247" y="2341907"/>
                <a:ext cx="1972099" cy="4303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913210"/>
                <a:r>
                  <a:rPr lang="en-US" altLang="en-US" sz="1100" dirty="0">
                    <a:solidFill>
                      <a:srgbClr val="124191"/>
                    </a:solidFill>
                    <a:latin typeface="Nokia Pure Text" pitchFamily="34" charset="0"/>
                  </a:rPr>
                  <a:t>Programmable </a:t>
                </a:r>
                <a:br>
                  <a:rPr lang="en-US" altLang="en-US" sz="1100" dirty="0">
                    <a:solidFill>
                      <a:srgbClr val="124191"/>
                    </a:solidFill>
                    <a:latin typeface="Nokia Pure Text" pitchFamily="34" charset="0"/>
                  </a:rPr>
                </a:br>
                <a:r>
                  <a:rPr lang="en-US" altLang="en-US" sz="1100" dirty="0">
                    <a:solidFill>
                      <a:srgbClr val="124191"/>
                    </a:solidFill>
                    <a:latin typeface="Nokia Pure Text" pitchFamily="34" charset="0"/>
                  </a:rPr>
                  <a:t>Network OS</a:t>
                </a:r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2478303" y="2433470"/>
                <a:ext cx="221466" cy="22236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 defTabSz="914220">
                  <a:defRPr/>
                </a:pPr>
                <a:r>
                  <a:rPr lang="en-US" sz="1100" dirty="0">
                    <a:solidFill>
                      <a:srgbClr val="FFFFFF"/>
                    </a:solidFill>
                    <a:latin typeface="Nokia Pure Text Light" panose="020B0403020202020204" pitchFamily="34" charset="0"/>
                    <a:ea typeface="Nokia Pure Text Light" panose="020B0403020202020204" pitchFamily="34" charset="0"/>
                  </a:rPr>
                  <a:t>5</a:t>
                </a:r>
              </a:p>
            </p:txBody>
          </p:sp>
        </p:grpSp>
        <p:grpSp>
          <p:nvGrpSpPr>
            <p:cNvPr id="23" name="Group 79"/>
            <p:cNvGrpSpPr>
              <a:grpSpLocks/>
            </p:cNvGrpSpPr>
            <p:nvPr/>
          </p:nvGrpSpPr>
          <p:grpSpPr bwMode="auto">
            <a:xfrm>
              <a:off x="3443620" y="2131338"/>
              <a:ext cx="2289572" cy="447285"/>
              <a:chOff x="4366437" y="2303721"/>
              <a:chExt cx="2289543" cy="447428"/>
            </a:xfrm>
          </p:grpSpPr>
          <p:sp>
            <p:nvSpPr>
              <p:cNvPr id="91" name="Rectangle 90"/>
              <p:cNvSpPr/>
              <p:nvPr/>
            </p:nvSpPr>
            <p:spPr>
              <a:xfrm>
                <a:off x="4366437" y="2359698"/>
                <a:ext cx="729844" cy="39145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defTabSz="914220">
                  <a:lnSpc>
                    <a:spcPct val="80000"/>
                  </a:lnSpc>
                  <a:defRPr/>
                </a:pPr>
                <a:r>
                  <a:rPr lang="en-US" sz="800" dirty="0">
                    <a:solidFill>
                      <a:srgbClr val="4D5766"/>
                    </a:solidFill>
                  </a:rPr>
                  <a:t>Dynamic</a:t>
                </a:r>
                <a:br>
                  <a:rPr lang="en-US" sz="800" dirty="0">
                    <a:solidFill>
                      <a:srgbClr val="4D5766"/>
                    </a:solidFill>
                  </a:rPr>
                </a:br>
                <a:r>
                  <a:rPr lang="en-US" sz="800" dirty="0">
                    <a:solidFill>
                      <a:srgbClr val="4D5766"/>
                    </a:solidFill>
                  </a:rPr>
                  <a:t>customer</a:t>
                </a:r>
                <a:br>
                  <a:rPr lang="en-US" sz="800" dirty="0">
                    <a:solidFill>
                      <a:srgbClr val="4D5766"/>
                    </a:solidFill>
                  </a:rPr>
                </a:br>
                <a:r>
                  <a:rPr lang="en-US" sz="800" dirty="0">
                    <a:solidFill>
                      <a:srgbClr val="4D5766"/>
                    </a:solidFill>
                  </a:rPr>
                  <a:t>services</a:t>
                </a: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5868987" y="2352554"/>
                <a:ext cx="786993" cy="39145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defTabSz="914220">
                  <a:lnSpc>
                    <a:spcPct val="80000"/>
                  </a:lnSpc>
                  <a:defRPr/>
                </a:pPr>
                <a:r>
                  <a:rPr lang="en-US" sz="800" dirty="0">
                    <a:solidFill>
                      <a:srgbClr val="4D5766"/>
                    </a:solidFill>
                  </a:rPr>
                  <a:t>Dynamic</a:t>
                </a:r>
                <a:br>
                  <a:rPr lang="en-US" sz="800" dirty="0">
                    <a:solidFill>
                      <a:srgbClr val="4D5766"/>
                    </a:solidFill>
                  </a:rPr>
                </a:br>
                <a:r>
                  <a:rPr lang="en-US" sz="800" dirty="0">
                    <a:solidFill>
                      <a:srgbClr val="4D5766"/>
                    </a:solidFill>
                  </a:rPr>
                  <a:t>network optimization</a:t>
                </a: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5018891" y="2303721"/>
                <a:ext cx="835808" cy="269167"/>
              </a:xfrm>
              <a:prstGeom prst="rect">
                <a:avLst/>
              </a:prstGeom>
              <a:solidFill>
                <a:srgbClr val="F2F2F2"/>
              </a:solidFill>
              <a:ln w="3175">
                <a:solidFill>
                  <a:schemeClr val="accent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anchor="ctr"/>
              <a:lstStyle/>
              <a:p>
                <a:pPr algn="ctr" defTabSz="914220">
                  <a:defRPr/>
                </a:pPr>
                <a:r>
                  <a:rPr lang="en-US" sz="800" dirty="0">
                    <a:solidFill>
                      <a:srgbClr val="4D5766"/>
                    </a:solidFill>
                    <a:latin typeface="Nokia Pure Text Light" panose="020B0403020202020204" pitchFamily="34" charset="0"/>
                    <a:ea typeface="Nokia Pure Text Light" panose="020B0403020202020204" pitchFamily="34" charset="0"/>
                  </a:rPr>
                  <a:t>Management &amp;</a:t>
                </a:r>
                <a:br>
                  <a:rPr lang="en-US" sz="800" dirty="0">
                    <a:solidFill>
                      <a:srgbClr val="4D5766"/>
                    </a:solidFill>
                    <a:latin typeface="Nokia Pure Text Light" panose="020B0403020202020204" pitchFamily="34" charset="0"/>
                    <a:ea typeface="Nokia Pure Text Light" panose="020B0403020202020204" pitchFamily="34" charset="0"/>
                  </a:rPr>
                </a:br>
                <a:r>
                  <a:rPr lang="en-US" sz="800" dirty="0">
                    <a:solidFill>
                      <a:srgbClr val="4D5766"/>
                    </a:solidFill>
                    <a:latin typeface="Nokia Pure Text Light" panose="020B0403020202020204" pitchFamily="34" charset="0"/>
                    <a:ea typeface="Nokia Pure Text Light" panose="020B0403020202020204" pitchFamily="34" charset="0"/>
                  </a:rPr>
                  <a:t>Orchestration</a:t>
                </a:r>
              </a:p>
            </p:txBody>
          </p:sp>
          <p:grpSp>
            <p:nvGrpSpPr>
              <p:cNvPr id="94" name="Group 44"/>
              <p:cNvGrpSpPr>
                <a:grpSpLocks/>
              </p:cNvGrpSpPr>
              <p:nvPr/>
            </p:nvGrpSpPr>
            <p:grpSpPr bwMode="auto">
              <a:xfrm>
                <a:off x="5018569" y="2601433"/>
                <a:ext cx="836131" cy="141768"/>
                <a:chOff x="5018569" y="2601433"/>
                <a:chExt cx="907310" cy="141768"/>
              </a:xfrm>
            </p:grpSpPr>
            <p:sp>
              <p:nvSpPr>
                <p:cNvPr id="95" name="Rectangle 94"/>
                <p:cNvSpPr/>
                <p:nvPr/>
              </p:nvSpPr>
              <p:spPr>
                <a:xfrm>
                  <a:off x="5018919" y="2601472"/>
                  <a:ext cx="439268" cy="141729"/>
                </a:xfrm>
                <a:prstGeom prst="rect">
                  <a:avLst/>
                </a:prstGeom>
                <a:solidFill>
                  <a:srgbClr val="F2F2F2"/>
                </a:solidFill>
                <a:ln w="3175">
                  <a:solidFill>
                    <a:schemeClr val="accent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tIns="72000" rIns="72000" bIns="72000" anchor="ctr"/>
                <a:lstStyle/>
                <a:p>
                  <a:pPr algn="ctr" defTabSz="914220">
                    <a:defRPr/>
                  </a:pPr>
                  <a:r>
                    <a:rPr lang="en-US" sz="800" dirty="0">
                      <a:solidFill>
                        <a:srgbClr val="4D5766"/>
                      </a:solidFill>
                      <a:latin typeface="Nokia Pure Text Light" panose="020B0403020202020204" pitchFamily="34" charset="0"/>
                      <a:ea typeface="Nokia Pure Text Light" panose="020B0403020202020204" pitchFamily="34" charset="0"/>
                    </a:rPr>
                    <a:t>SDN</a:t>
                  </a:r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5486611" y="2601472"/>
                  <a:ext cx="439268" cy="141729"/>
                </a:xfrm>
                <a:prstGeom prst="rect">
                  <a:avLst/>
                </a:prstGeom>
                <a:solidFill>
                  <a:srgbClr val="F2F2F2"/>
                </a:solidFill>
                <a:ln w="3175">
                  <a:solidFill>
                    <a:schemeClr val="accent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tIns="72000" rIns="72000" bIns="72000" anchor="ctr"/>
                <a:lstStyle/>
                <a:p>
                  <a:pPr algn="ctr" defTabSz="914220">
                    <a:defRPr/>
                  </a:pPr>
                  <a:r>
                    <a:rPr lang="en-US" sz="800" dirty="0">
                      <a:solidFill>
                        <a:srgbClr val="4D5766"/>
                      </a:solidFill>
                      <a:latin typeface="Nokia Pure Text Light" panose="020B0403020202020204" pitchFamily="34" charset="0"/>
                      <a:ea typeface="Nokia Pure Text Light" panose="020B0403020202020204" pitchFamily="34" charset="0"/>
                    </a:rPr>
                    <a:t>NFV</a:t>
                  </a:r>
                </a:p>
              </p:txBody>
            </p:sp>
          </p:grpSp>
        </p:grpSp>
        <p:grpSp>
          <p:nvGrpSpPr>
            <p:cNvPr id="24" name="Group 48"/>
            <p:cNvGrpSpPr>
              <a:grpSpLocks/>
            </p:cNvGrpSpPr>
            <p:nvPr/>
          </p:nvGrpSpPr>
          <p:grpSpPr bwMode="auto">
            <a:xfrm>
              <a:off x="5758195" y="2180158"/>
              <a:ext cx="1081088" cy="391326"/>
              <a:chOff x="6722678" y="2352806"/>
              <a:chExt cx="1081621" cy="390617"/>
            </a:xfrm>
          </p:grpSpPr>
          <p:sp>
            <p:nvSpPr>
              <p:cNvPr id="89" name="Rectangle 88"/>
              <p:cNvSpPr/>
              <p:nvPr/>
            </p:nvSpPr>
            <p:spPr>
              <a:xfrm>
                <a:off x="7016907" y="2352806"/>
                <a:ext cx="787392" cy="39061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defTabSz="914220">
                  <a:lnSpc>
                    <a:spcPct val="80000"/>
                  </a:lnSpc>
                  <a:defRPr/>
                </a:pPr>
                <a:r>
                  <a:rPr lang="en-US" sz="800" dirty="0">
                    <a:solidFill>
                      <a:srgbClr val="4D5766"/>
                    </a:solidFill>
                  </a:rPr>
                  <a:t>Multi-operator</a:t>
                </a:r>
                <a:br>
                  <a:rPr lang="en-US" sz="800" dirty="0">
                    <a:solidFill>
                      <a:srgbClr val="4D5766"/>
                    </a:solidFill>
                  </a:rPr>
                </a:br>
                <a:r>
                  <a:rPr lang="en-US" sz="800" dirty="0">
                    <a:solidFill>
                      <a:srgbClr val="4D5766"/>
                    </a:solidFill>
                  </a:rPr>
                  <a:t>federation</a:t>
                </a:r>
              </a:p>
            </p:txBody>
          </p:sp>
          <p:pic>
            <p:nvPicPr>
              <p:cNvPr id="90" name="Picture 45"/>
              <p:cNvPicPr>
                <a:picLocks noChangeAspect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6722678" y="2402958"/>
                <a:ext cx="329517" cy="2622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25" name="Straight Connector 24"/>
            <p:cNvCxnSpPr/>
            <p:nvPr/>
          </p:nvCxnSpPr>
          <p:spPr>
            <a:xfrm>
              <a:off x="3288839" y="2692124"/>
              <a:ext cx="360521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115"/>
            <p:cNvGrpSpPr>
              <a:grpSpLocks/>
            </p:cNvGrpSpPr>
            <p:nvPr/>
          </p:nvGrpSpPr>
          <p:grpSpPr bwMode="auto">
            <a:xfrm>
              <a:off x="2238708" y="3393402"/>
              <a:ext cx="858440" cy="509588"/>
              <a:chOff x="3161415" y="3565605"/>
              <a:chExt cx="857693" cy="510209"/>
            </a:xfrm>
          </p:grpSpPr>
          <p:sp>
            <p:nvSpPr>
              <p:cNvPr id="87" name="Rectangle 86"/>
              <p:cNvSpPr/>
              <p:nvPr/>
            </p:nvSpPr>
            <p:spPr>
              <a:xfrm>
                <a:off x="3161415" y="3565605"/>
                <a:ext cx="857693" cy="39180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defTabSz="914220">
                  <a:lnSpc>
                    <a:spcPct val="80000"/>
                  </a:lnSpc>
                  <a:defRPr/>
                </a:pPr>
                <a:r>
                  <a:rPr lang="en-US" sz="800" dirty="0">
                    <a:solidFill>
                      <a:srgbClr val="4D5766"/>
                    </a:solidFill>
                  </a:rPr>
                  <a:t>self-optimized</a:t>
                </a:r>
                <a:br>
                  <a:rPr lang="en-US" sz="800" dirty="0">
                    <a:solidFill>
                      <a:srgbClr val="4D5766"/>
                    </a:solidFill>
                  </a:rPr>
                </a:br>
                <a:r>
                  <a:rPr lang="en-US" sz="800" dirty="0">
                    <a:solidFill>
                      <a:srgbClr val="4D5766"/>
                    </a:solidFill>
                  </a:rPr>
                  <a:t>coverage </a:t>
                </a:r>
                <a:br>
                  <a:rPr lang="en-US" sz="800" dirty="0">
                    <a:solidFill>
                      <a:srgbClr val="4D5766"/>
                    </a:solidFill>
                  </a:rPr>
                </a:br>
                <a:r>
                  <a:rPr lang="en-US" sz="800" dirty="0">
                    <a:solidFill>
                      <a:srgbClr val="4D5766"/>
                    </a:solidFill>
                  </a:rPr>
                  <a:t>&amp; capacity</a:t>
                </a:r>
              </a:p>
            </p:txBody>
          </p:sp>
          <p:pic>
            <p:nvPicPr>
              <p:cNvPr id="88" name="Picture 42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772639" y="3730814"/>
                <a:ext cx="184396" cy="345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7" name="Group 114"/>
            <p:cNvGrpSpPr>
              <a:grpSpLocks/>
            </p:cNvGrpSpPr>
            <p:nvPr/>
          </p:nvGrpSpPr>
          <p:grpSpPr bwMode="auto">
            <a:xfrm>
              <a:off x="2244660" y="3792264"/>
              <a:ext cx="1252538" cy="860104"/>
              <a:chOff x="3167246" y="3964922"/>
              <a:chExt cx="1252169" cy="860334"/>
            </a:xfrm>
          </p:grpSpPr>
          <p:grpSp>
            <p:nvGrpSpPr>
              <p:cNvPr id="82" name="Group 7"/>
              <p:cNvGrpSpPr>
                <a:grpSpLocks/>
              </p:cNvGrpSpPr>
              <p:nvPr/>
            </p:nvGrpSpPr>
            <p:grpSpPr bwMode="auto">
              <a:xfrm>
                <a:off x="3167246" y="4394254"/>
                <a:ext cx="1252169" cy="431002"/>
                <a:chOff x="2012185" y="5903441"/>
                <a:chExt cx="2029400" cy="698529"/>
              </a:xfrm>
            </p:grpSpPr>
            <p:sp>
              <p:nvSpPr>
                <p:cNvPr id="85" name="Rectangle 376"/>
                <p:cNvSpPr>
                  <a:spLocks noChangeArrowheads="1"/>
                </p:cNvSpPr>
                <p:nvPr/>
              </p:nvSpPr>
              <p:spPr bwMode="auto">
                <a:xfrm>
                  <a:off x="2339164" y="5903441"/>
                  <a:ext cx="1702421" cy="6985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defTabSz="913210"/>
                  <a:r>
                    <a:rPr lang="en-US" altLang="en-US" sz="1100" dirty="0">
                      <a:solidFill>
                        <a:srgbClr val="124191"/>
                      </a:solidFill>
                      <a:latin typeface="Nokia Pure Text" pitchFamily="34" charset="0"/>
                    </a:rPr>
                    <a:t>Massive</a:t>
                  </a:r>
                  <a:br>
                    <a:rPr lang="en-US" altLang="en-US" sz="1100" dirty="0">
                      <a:solidFill>
                        <a:srgbClr val="124191"/>
                      </a:solidFill>
                      <a:latin typeface="Nokia Pure Text" pitchFamily="34" charset="0"/>
                    </a:rPr>
                  </a:br>
                  <a:r>
                    <a:rPr lang="en-US" altLang="en-US" sz="1100" dirty="0">
                      <a:solidFill>
                        <a:srgbClr val="124191"/>
                      </a:solidFill>
                      <a:latin typeface="Nokia Pure Text" pitchFamily="34" charset="0"/>
                    </a:rPr>
                    <a:t>Scale Access</a:t>
                  </a:r>
                </a:p>
              </p:txBody>
            </p:sp>
            <p:sp>
              <p:nvSpPr>
                <p:cNvPr id="86" name="Oval 85"/>
                <p:cNvSpPr/>
                <p:nvPr/>
              </p:nvSpPr>
              <p:spPr>
                <a:xfrm>
                  <a:off x="2012185" y="6051098"/>
                  <a:ext cx="360740" cy="35901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 defTabSz="914220">
                    <a:defRPr/>
                  </a:pPr>
                  <a:r>
                    <a:rPr lang="en-US" sz="1100" dirty="0">
                      <a:solidFill>
                        <a:srgbClr val="FFFFFF"/>
                      </a:solidFill>
                      <a:latin typeface="Nokia Pure Text Light" panose="020B0403020202020204" pitchFamily="34" charset="0"/>
                      <a:ea typeface="Nokia Pure Text Light" panose="020B0403020202020204" pitchFamily="34" charset="0"/>
                    </a:rPr>
                    <a:t>1</a:t>
                  </a:r>
                </a:p>
              </p:txBody>
            </p:sp>
          </p:grpSp>
          <p:sp>
            <p:nvSpPr>
              <p:cNvPr id="83" name="Oval 82"/>
              <p:cNvSpPr/>
              <p:nvPr/>
            </p:nvSpPr>
            <p:spPr>
              <a:xfrm>
                <a:off x="3348168" y="3964922"/>
                <a:ext cx="413026" cy="413258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/>
              <a:lstStyle/>
              <a:p>
                <a:pPr defTabSz="914220">
                  <a:defRPr/>
                </a:pPr>
                <a:endParaRPr lang="en-US" sz="900" dirty="0">
                  <a:solidFill>
                    <a:srgbClr val="FFFFFF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endParaRPr>
              </a:p>
            </p:txBody>
          </p:sp>
          <p:pic>
            <p:nvPicPr>
              <p:cNvPr id="84" name="Picture 76"/>
              <p:cNvPicPr>
                <a:picLocks noChangeAspect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3381153" y="4033283"/>
                <a:ext cx="349054" cy="2690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8" name="Group 108"/>
            <p:cNvGrpSpPr>
              <a:grpSpLocks/>
            </p:cNvGrpSpPr>
            <p:nvPr/>
          </p:nvGrpSpPr>
          <p:grpSpPr bwMode="auto">
            <a:xfrm>
              <a:off x="6588061" y="3705346"/>
              <a:ext cx="981075" cy="300038"/>
              <a:chOff x="7510879" y="3877493"/>
              <a:chExt cx="980990" cy="300727"/>
            </a:xfrm>
          </p:grpSpPr>
          <p:cxnSp>
            <p:nvCxnSpPr>
              <p:cNvPr id="80" name="Straight Connector 79"/>
              <p:cNvCxnSpPr/>
              <p:nvPr/>
            </p:nvCxnSpPr>
            <p:spPr>
              <a:xfrm>
                <a:off x="7554929" y="4178220"/>
                <a:ext cx="371443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Rectangle 80"/>
              <p:cNvSpPr/>
              <p:nvPr/>
            </p:nvSpPr>
            <p:spPr>
              <a:xfrm>
                <a:off x="7510879" y="3877493"/>
                <a:ext cx="980990" cy="29350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defTabSz="914220">
                  <a:lnSpc>
                    <a:spcPct val="80000"/>
                  </a:lnSpc>
                  <a:defRPr/>
                </a:pPr>
                <a:r>
                  <a:rPr lang="en-US" sz="800" dirty="0">
                    <a:solidFill>
                      <a:srgbClr val="4D5766"/>
                    </a:solidFill>
                  </a:rPr>
                  <a:t>Long </a:t>
                </a:r>
                <a:br>
                  <a:rPr lang="en-US" sz="800" dirty="0">
                    <a:solidFill>
                      <a:srgbClr val="4D5766"/>
                    </a:solidFill>
                  </a:rPr>
                </a:br>
                <a:r>
                  <a:rPr lang="en-US" sz="800" dirty="0">
                    <a:solidFill>
                      <a:srgbClr val="4D5766"/>
                    </a:solidFill>
                  </a:rPr>
                  <a:t>fibers</a:t>
                </a:r>
              </a:p>
            </p:txBody>
          </p:sp>
        </p:grpSp>
        <p:grpSp>
          <p:nvGrpSpPr>
            <p:cNvPr id="29" name="Group 103"/>
            <p:cNvGrpSpPr>
              <a:grpSpLocks/>
            </p:cNvGrpSpPr>
            <p:nvPr/>
          </p:nvGrpSpPr>
          <p:grpSpPr bwMode="auto">
            <a:xfrm>
              <a:off x="7004776" y="3222936"/>
              <a:ext cx="1038527" cy="1429406"/>
              <a:chOff x="7926799" y="3395552"/>
              <a:chExt cx="1038942" cy="1429676"/>
            </a:xfrm>
          </p:grpSpPr>
          <p:sp>
            <p:nvSpPr>
              <p:cNvPr id="70" name="Oval 69"/>
              <p:cNvSpPr/>
              <p:nvPr/>
            </p:nvSpPr>
            <p:spPr>
              <a:xfrm>
                <a:off x="7926799" y="3964987"/>
                <a:ext cx="413312" cy="413226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/>
              <a:lstStyle/>
              <a:p>
                <a:pPr defTabSz="914220">
                  <a:defRPr/>
                </a:pPr>
                <a:endParaRPr lang="en-US" sz="900" dirty="0">
                  <a:solidFill>
                    <a:srgbClr val="FFFFFF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endParaRPr>
              </a:p>
            </p:txBody>
          </p:sp>
          <p:sp>
            <p:nvSpPr>
              <p:cNvPr id="71" name="Rectangle 382"/>
              <p:cNvSpPr>
                <a:spLocks noChangeArrowheads="1"/>
              </p:cNvSpPr>
              <p:nvPr/>
            </p:nvSpPr>
            <p:spPr bwMode="auto">
              <a:xfrm>
                <a:off x="7929095" y="4394259"/>
                <a:ext cx="775197" cy="4309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913210"/>
                <a:r>
                  <a:rPr lang="en-US" altLang="en-US" sz="1100" dirty="0">
                    <a:solidFill>
                      <a:srgbClr val="4D5766"/>
                    </a:solidFill>
                    <a:latin typeface="Nokia Pure Text" pitchFamily="34" charset="0"/>
                  </a:rPr>
                  <a:t>Access</a:t>
                </a:r>
                <a:br>
                  <a:rPr lang="en-US" altLang="en-US" sz="1100" dirty="0">
                    <a:solidFill>
                      <a:srgbClr val="4D5766"/>
                    </a:solidFill>
                    <a:latin typeface="Nokia Pure Text" pitchFamily="34" charset="0"/>
                  </a:rPr>
                </a:br>
                <a:r>
                  <a:rPr lang="en-US" altLang="en-US" sz="1100" dirty="0">
                    <a:solidFill>
                      <a:srgbClr val="4D5766"/>
                    </a:solidFill>
                    <a:latin typeface="Nokia Pure Text" pitchFamily="34" charset="0"/>
                  </a:rPr>
                  <a:t>Remote</a:t>
                </a:r>
              </a:p>
            </p:txBody>
          </p:sp>
          <p:cxnSp>
            <p:nvCxnSpPr>
              <p:cNvPr id="72" name="Straight Connector 71"/>
              <p:cNvCxnSpPr/>
              <p:nvPr/>
            </p:nvCxnSpPr>
            <p:spPr>
              <a:xfrm>
                <a:off x="8340111" y="4171004"/>
                <a:ext cx="371624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rot="2700000">
                <a:off x="8284168" y="4309143"/>
                <a:ext cx="371546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18900000" flipV="1">
                <a:off x="8291315" y="4034056"/>
                <a:ext cx="371546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5" name="Picture 36"/>
              <p:cNvPicPr>
                <a:picLocks noChangeAspect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8069178" y="4034052"/>
                <a:ext cx="128784" cy="2820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6" name="Picture 38"/>
              <p:cNvPicPr>
                <a:picLocks noChangeAspect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8599309" y="3704890"/>
                <a:ext cx="226186" cy="239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7" name="Picture 40"/>
              <p:cNvPicPr>
                <a:picLocks noChangeAspect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8713024" y="4038615"/>
                <a:ext cx="180949" cy="2908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8" name="Rectangle 77"/>
              <p:cNvSpPr/>
              <p:nvPr/>
            </p:nvSpPr>
            <p:spPr>
              <a:xfrm>
                <a:off x="8547141" y="3395552"/>
                <a:ext cx="418600" cy="3201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defTabSz="914220" rtl="0">
                  <a:lnSpc>
                    <a:spcPct val="80000"/>
                  </a:lnSpc>
                  <a:defRPr/>
                </a:pPr>
                <a:r>
                  <a:rPr lang="en-US" sz="1100" b="1" dirty="0">
                    <a:solidFill>
                      <a:srgbClr val="4D5766"/>
                    </a:solidFill>
                  </a:rPr>
                  <a:t>Short</a:t>
                </a:r>
                <a:br>
                  <a:rPr lang="en-US" sz="1100" b="1" dirty="0">
                    <a:solidFill>
                      <a:srgbClr val="4D5766"/>
                    </a:solidFill>
                  </a:rPr>
                </a:br>
                <a:r>
                  <a:rPr lang="en-US" sz="1100" b="1" dirty="0">
                    <a:solidFill>
                      <a:srgbClr val="4D5766"/>
                    </a:solidFill>
                  </a:rPr>
                  <a:t>waves </a:t>
                </a:r>
                <a:br>
                  <a:rPr lang="en-US" sz="1100" b="1" dirty="0">
                    <a:solidFill>
                      <a:srgbClr val="4D5766"/>
                    </a:solidFill>
                  </a:rPr>
                </a:br>
                <a:r>
                  <a:rPr lang="en-US" sz="1100" b="1" dirty="0">
                    <a:solidFill>
                      <a:srgbClr val="4D5766"/>
                    </a:solidFill>
                  </a:rPr>
                  <a:t>&amp; wires</a:t>
                </a:r>
              </a:p>
            </p:txBody>
          </p:sp>
          <p:pic>
            <p:nvPicPr>
              <p:cNvPr id="79" name="Picture 60"/>
              <p:cNvPicPr>
                <a:picLocks noChangeAspect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8552418" y="4412659"/>
                <a:ext cx="215900" cy="165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0" name="Picture 207"/>
            <p:cNvPicPr>
              <a:picLocks noChangeAspect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269790" y="777599"/>
              <a:ext cx="3640931" cy="2550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1" name="Straight Connector 30"/>
            <p:cNvCxnSpPr/>
            <p:nvPr/>
          </p:nvCxnSpPr>
          <p:spPr>
            <a:xfrm>
              <a:off x="4190142" y="1418155"/>
              <a:ext cx="1803797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1943433" y="3998240"/>
              <a:ext cx="483394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85"/>
            <p:cNvGrpSpPr>
              <a:grpSpLocks/>
            </p:cNvGrpSpPr>
            <p:nvPr/>
          </p:nvGrpSpPr>
          <p:grpSpPr bwMode="auto">
            <a:xfrm>
              <a:off x="1556480" y="915711"/>
              <a:ext cx="2269331" cy="430887"/>
              <a:chOff x="2478302" y="1088772"/>
              <a:chExt cx="2269712" cy="430349"/>
            </a:xfrm>
          </p:grpSpPr>
          <p:sp>
            <p:nvSpPr>
              <p:cNvPr id="68" name="Rectangle 394"/>
              <p:cNvSpPr>
                <a:spLocks noChangeArrowheads="1"/>
              </p:cNvSpPr>
              <p:nvPr/>
            </p:nvSpPr>
            <p:spPr bwMode="auto">
              <a:xfrm>
                <a:off x="2723246" y="1088772"/>
                <a:ext cx="2024768" cy="4303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913210"/>
                <a:r>
                  <a:rPr lang="en-US" altLang="en-US" sz="1100" dirty="0">
                    <a:solidFill>
                      <a:srgbClr val="124191"/>
                    </a:solidFill>
                    <a:latin typeface="Nokia Pure Text" pitchFamily="34" charset="0"/>
                  </a:rPr>
                  <a:t>Digital Value </a:t>
                </a:r>
                <a:br>
                  <a:rPr lang="en-US" altLang="en-US" sz="1100" dirty="0">
                    <a:solidFill>
                      <a:srgbClr val="124191"/>
                    </a:solidFill>
                    <a:latin typeface="Nokia Pure Text" pitchFamily="34" charset="0"/>
                  </a:rPr>
                </a:br>
                <a:r>
                  <a:rPr lang="en-US" altLang="en-US" sz="1100" dirty="0">
                    <a:solidFill>
                      <a:srgbClr val="124191"/>
                    </a:solidFill>
                    <a:latin typeface="Nokia Pure Text" pitchFamily="34" charset="0"/>
                  </a:rPr>
                  <a:t>Platforms</a:t>
                </a: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2478302" y="1180336"/>
                <a:ext cx="221493" cy="22236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 defTabSz="914220">
                  <a:defRPr/>
                </a:pPr>
                <a:r>
                  <a:rPr lang="en-US" sz="1100" dirty="0">
                    <a:solidFill>
                      <a:srgbClr val="FFFFFF"/>
                    </a:solidFill>
                    <a:latin typeface="Nokia Pure Text Light" panose="020B0403020202020204" pitchFamily="34" charset="0"/>
                    <a:ea typeface="Nokia Pure Text Light" panose="020B0403020202020204" pitchFamily="34" charset="0"/>
                  </a:rPr>
                  <a:t>7</a:t>
                </a:r>
              </a:p>
            </p:txBody>
          </p:sp>
        </p:grpSp>
        <p:grpSp>
          <p:nvGrpSpPr>
            <p:cNvPr id="34" name="Group 78"/>
            <p:cNvGrpSpPr>
              <a:grpSpLocks/>
            </p:cNvGrpSpPr>
            <p:nvPr/>
          </p:nvGrpSpPr>
          <p:grpSpPr bwMode="auto">
            <a:xfrm>
              <a:off x="4583048" y="964527"/>
              <a:ext cx="1214438" cy="396478"/>
              <a:chOff x="5505359" y="1137474"/>
              <a:chExt cx="1214190" cy="395536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5783908" y="1189737"/>
                <a:ext cx="935641" cy="29214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defTabSz="914220">
                  <a:lnSpc>
                    <a:spcPct val="80000"/>
                  </a:lnSpc>
                  <a:defRPr/>
                </a:pPr>
                <a:r>
                  <a:rPr lang="en-US" sz="800" dirty="0">
                    <a:solidFill>
                      <a:srgbClr val="4D5766"/>
                    </a:solidFill>
                  </a:rPr>
                  <a:t>ANP, CSP, ICP, Vertical apps</a:t>
                </a:r>
              </a:p>
            </p:txBody>
          </p:sp>
          <p:grpSp>
            <p:nvGrpSpPr>
              <p:cNvPr id="63" name="Group 74"/>
              <p:cNvGrpSpPr>
                <a:grpSpLocks/>
              </p:cNvGrpSpPr>
              <p:nvPr/>
            </p:nvGrpSpPr>
            <p:grpSpPr bwMode="auto">
              <a:xfrm>
                <a:off x="5505359" y="1137474"/>
                <a:ext cx="297566" cy="395536"/>
                <a:chOff x="5505359" y="1172914"/>
                <a:chExt cx="297566" cy="395536"/>
              </a:xfrm>
            </p:grpSpPr>
            <p:pic>
              <p:nvPicPr>
                <p:cNvPr id="64" name="Picture 47"/>
                <p:cNvPicPr>
                  <a:picLocks noChangeAspect="1"/>
                </p:cNvPicPr>
                <p:nvPr/>
              </p:nvPicPr>
              <p:blipFill>
                <a:blip r:embed="rId17" cstate="print"/>
                <a:srcRect/>
                <a:stretch>
                  <a:fillRect/>
                </a:stretch>
              </p:blipFill>
              <p:spPr bwMode="auto">
                <a:xfrm>
                  <a:off x="5505359" y="1172914"/>
                  <a:ext cx="297566" cy="1983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65" name="Straight Connector 64"/>
                <p:cNvCxnSpPr/>
                <p:nvPr/>
              </p:nvCxnSpPr>
              <p:spPr>
                <a:xfrm flipH="1">
                  <a:off x="5652966" y="1386717"/>
                  <a:ext cx="0" cy="18173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triangl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5716057" y="1386717"/>
                  <a:ext cx="46424" cy="17223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triangl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 flipH="1">
                  <a:off x="5544642" y="1390280"/>
                  <a:ext cx="46424" cy="17223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triangl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5" name="Straight Connector 34"/>
            <p:cNvCxnSpPr/>
            <p:nvPr/>
          </p:nvCxnSpPr>
          <p:spPr>
            <a:xfrm>
              <a:off x="4190142" y="1418155"/>
              <a:ext cx="1803797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1468373" y="800221"/>
              <a:ext cx="3405188" cy="0"/>
            </a:xfrm>
            <a:prstGeom prst="line">
              <a:avLst/>
            </a:prstGeom>
            <a:ln w="3175">
              <a:solidFill>
                <a:schemeClr val="accent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1463610" y="1320249"/>
              <a:ext cx="6381751" cy="97906"/>
            </a:xfrm>
            <a:prstGeom prst="line">
              <a:avLst/>
            </a:prstGeom>
            <a:ln w="3175">
              <a:solidFill>
                <a:schemeClr val="accent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1468373" y="2058711"/>
              <a:ext cx="1947863" cy="0"/>
            </a:xfrm>
            <a:prstGeom prst="line">
              <a:avLst/>
            </a:prstGeom>
            <a:ln w="3175">
              <a:solidFill>
                <a:schemeClr val="accent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Pentagon 38"/>
            <p:cNvSpPr/>
            <p:nvPr/>
          </p:nvSpPr>
          <p:spPr>
            <a:xfrm>
              <a:off x="3036426" y="1325286"/>
              <a:ext cx="1117997" cy="176213"/>
            </a:xfrm>
            <a:prstGeom prst="homePlate">
              <a:avLst/>
            </a:prstGeom>
            <a:solidFill>
              <a:srgbClr val="F2F2F2"/>
            </a:solidFill>
            <a:ln w="3175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anchor="ctr"/>
            <a:lstStyle/>
            <a:p>
              <a:pPr algn="ctr" defTabSz="914220">
                <a:defRPr/>
              </a:pPr>
              <a:r>
                <a:rPr lang="en-US" sz="700" dirty="0">
                  <a:solidFill>
                    <a:srgbClr val="4D5766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External data sources</a:t>
              </a:r>
            </a:p>
          </p:txBody>
        </p:sp>
        <p:sp>
          <p:nvSpPr>
            <p:cNvPr id="40" name="Pentagon 39"/>
            <p:cNvSpPr/>
            <p:nvPr/>
          </p:nvSpPr>
          <p:spPr>
            <a:xfrm>
              <a:off x="2774490" y="1969415"/>
              <a:ext cx="610790" cy="176213"/>
            </a:xfrm>
            <a:prstGeom prst="homePlate">
              <a:avLst/>
            </a:prstGeom>
            <a:solidFill>
              <a:srgbClr val="F2F2F2"/>
            </a:solidFill>
            <a:ln w="3175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anchor="ctr"/>
            <a:lstStyle/>
            <a:p>
              <a:pPr algn="ctr" defTabSz="914220">
                <a:defRPr/>
              </a:pPr>
              <a:r>
                <a:rPr lang="en-US" sz="700" dirty="0">
                  <a:solidFill>
                    <a:srgbClr val="4D5766"/>
                  </a:solidFill>
                  <a:latin typeface="Nokia Pure Text Light" panose="020B0403020202020204" pitchFamily="34" charset="0"/>
                  <a:ea typeface="Nokia Pure Text Light" panose="020B0403020202020204" pitchFamily="34" charset="0"/>
                </a:rPr>
                <a:t>Open APIs</a:t>
              </a:r>
            </a:p>
          </p:txBody>
        </p:sp>
        <p:grpSp>
          <p:nvGrpSpPr>
            <p:cNvPr id="41" name="Group 84"/>
            <p:cNvGrpSpPr>
              <a:grpSpLocks/>
            </p:cNvGrpSpPr>
            <p:nvPr/>
          </p:nvGrpSpPr>
          <p:grpSpPr bwMode="auto">
            <a:xfrm>
              <a:off x="1556479" y="1537216"/>
              <a:ext cx="2381250" cy="430887"/>
              <a:chOff x="2478303" y="1709820"/>
              <a:chExt cx="2382142" cy="430349"/>
            </a:xfrm>
          </p:grpSpPr>
          <p:sp>
            <p:nvSpPr>
              <p:cNvPr id="60" name="Rectangle 392"/>
              <p:cNvSpPr>
                <a:spLocks noChangeArrowheads="1"/>
              </p:cNvSpPr>
              <p:nvPr/>
            </p:nvSpPr>
            <p:spPr bwMode="auto">
              <a:xfrm>
                <a:off x="2723247" y="1709820"/>
                <a:ext cx="2137198" cy="4303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913210"/>
                <a:r>
                  <a:rPr lang="en-US" altLang="en-US" sz="1100" dirty="0">
                    <a:solidFill>
                      <a:srgbClr val="124191"/>
                    </a:solidFill>
                    <a:latin typeface="Nokia Pure Text" pitchFamily="34" charset="0"/>
                  </a:rPr>
                  <a:t>Augmented </a:t>
                </a:r>
                <a:br>
                  <a:rPr lang="en-US" altLang="en-US" sz="1100" dirty="0">
                    <a:solidFill>
                      <a:srgbClr val="124191"/>
                    </a:solidFill>
                    <a:latin typeface="Nokia Pure Text" pitchFamily="34" charset="0"/>
                  </a:rPr>
                </a:br>
                <a:r>
                  <a:rPr lang="en-US" altLang="en-US" sz="1100" dirty="0">
                    <a:solidFill>
                      <a:srgbClr val="124191"/>
                    </a:solidFill>
                    <a:latin typeface="Nokia Pure Text" pitchFamily="34" charset="0"/>
                  </a:rPr>
                  <a:t>Cognition Systems</a:t>
                </a: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2478303" y="1814464"/>
                <a:ext cx="221539" cy="22117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 defTabSz="914220">
                  <a:defRPr/>
                </a:pPr>
                <a:r>
                  <a:rPr lang="en-US" sz="1100" dirty="0">
                    <a:solidFill>
                      <a:srgbClr val="FFFFFF"/>
                    </a:solidFill>
                    <a:latin typeface="Nokia Pure Text Light" panose="020B0403020202020204" pitchFamily="34" charset="0"/>
                    <a:ea typeface="Nokia Pure Text Light" panose="020B0403020202020204" pitchFamily="34" charset="0"/>
                  </a:rPr>
                  <a:t>6</a:t>
                </a:r>
              </a:p>
            </p:txBody>
          </p:sp>
        </p:grpSp>
        <p:grpSp>
          <p:nvGrpSpPr>
            <p:cNvPr id="42" name="Group 58"/>
            <p:cNvGrpSpPr>
              <a:grpSpLocks/>
            </p:cNvGrpSpPr>
            <p:nvPr/>
          </p:nvGrpSpPr>
          <p:grpSpPr bwMode="auto">
            <a:xfrm>
              <a:off x="5137880" y="1634847"/>
              <a:ext cx="921544" cy="292837"/>
              <a:chOff x="6103090" y="1807002"/>
              <a:chExt cx="921486" cy="293734"/>
            </a:xfrm>
          </p:grpSpPr>
          <p:pic>
            <p:nvPicPr>
              <p:cNvPr id="58" name="Picture 137"/>
              <p:cNvPicPr>
                <a:picLocks noChangeAspect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6103090" y="1807548"/>
                <a:ext cx="268339" cy="2566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9" name="Rectangle 58"/>
              <p:cNvSpPr/>
              <p:nvPr/>
            </p:nvSpPr>
            <p:spPr>
              <a:xfrm>
                <a:off x="6350724" y="1807002"/>
                <a:ext cx="673852" cy="29373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defTabSz="914220">
                  <a:lnSpc>
                    <a:spcPct val="80000"/>
                  </a:lnSpc>
                  <a:defRPr/>
                </a:pPr>
                <a:r>
                  <a:rPr lang="en-US" sz="800" dirty="0">
                    <a:solidFill>
                      <a:srgbClr val="4D5766"/>
                    </a:solidFill>
                  </a:rPr>
                  <a:t>Machine </a:t>
                </a:r>
                <a:br>
                  <a:rPr lang="en-US" sz="800" dirty="0">
                    <a:solidFill>
                      <a:srgbClr val="4D5766"/>
                    </a:solidFill>
                  </a:rPr>
                </a:br>
                <a:r>
                  <a:rPr lang="en-US" sz="800" dirty="0">
                    <a:solidFill>
                      <a:srgbClr val="4D5766"/>
                    </a:solidFill>
                  </a:rPr>
                  <a:t>learning</a:t>
                </a:r>
              </a:p>
            </p:txBody>
          </p:sp>
        </p:grpSp>
        <p:grpSp>
          <p:nvGrpSpPr>
            <p:cNvPr id="43" name="Group 77"/>
            <p:cNvGrpSpPr>
              <a:grpSpLocks/>
            </p:cNvGrpSpPr>
            <p:nvPr/>
          </p:nvGrpSpPr>
          <p:grpSpPr bwMode="auto">
            <a:xfrm>
              <a:off x="4266342" y="1619371"/>
              <a:ext cx="885825" cy="276225"/>
              <a:chOff x="5188687" y="1792029"/>
              <a:chExt cx="886047" cy="276448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436399" y="1856375"/>
                <a:ext cx="638335" cy="19450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defTabSz="914220">
                  <a:lnSpc>
                    <a:spcPct val="80000"/>
                  </a:lnSpc>
                  <a:defRPr/>
                </a:pPr>
                <a:r>
                  <a:rPr lang="en-US" sz="800" dirty="0">
                    <a:solidFill>
                      <a:srgbClr val="4D5766"/>
                    </a:solidFill>
                  </a:rPr>
                  <a:t>Analytics</a:t>
                </a:r>
              </a:p>
            </p:txBody>
          </p:sp>
          <p:pic>
            <p:nvPicPr>
              <p:cNvPr id="57" name="Picture 49"/>
              <p:cNvPicPr>
                <a:picLocks noChangeAspect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5188687" y="1792029"/>
                <a:ext cx="276448" cy="2764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44" name="Straight Connector 43"/>
            <p:cNvCxnSpPr/>
            <p:nvPr/>
          </p:nvCxnSpPr>
          <p:spPr>
            <a:xfrm>
              <a:off x="3428142" y="2058711"/>
              <a:ext cx="3315891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 116"/>
            <p:cNvGrpSpPr>
              <a:grpSpLocks/>
            </p:cNvGrpSpPr>
            <p:nvPr/>
          </p:nvGrpSpPr>
          <p:grpSpPr bwMode="auto">
            <a:xfrm>
              <a:off x="1383839" y="3792261"/>
              <a:ext cx="960834" cy="798552"/>
              <a:chOff x="2306372" y="3964925"/>
              <a:chExt cx="961072" cy="798764"/>
            </a:xfrm>
          </p:grpSpPr>
          <p:sp>
            <p:nvSpPr>
              <p:cNvPr id="52" name="Rectangle 374"/>
              <p:cNvSpPr>
                <a:spLocks noChangeArrowheads="1"/>
              </p:cNvSpPr>
              <p:nvPr/>
            </p:nvSpPr>
            <p:spPr bwMode="auto">
              <a:xfrm>
                <a:off x="2306372" y="4394259"/>
                <a:ext cx="961072" cy="3694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913210"/>
                <a:r>
                  <a:rPr lang="en-US" altLang="en-US" sz="900" dirty="0">
                    <a:solidFill>
                      <a:srgbClr val="4D5766"/>
                    </a:solidFill>
                    <a:latin typeface="Nokia Pure Text" pitchFamily="34" charset="0"/>
                  </a:rPr>
                  <a:t>Humans</a:t>
                </a:r>
                <a:br>
                  <a:rPr lang="en-US" altLang="en-US" sz="900" dirty="0">
                    <a:solidFill>
                      <a:srgbClr val="4D5766"/>
                    </a:solidFill>
                    <a:latin typeface="Nokia Pure Text" pitchFamily="34" charset="0"/>
                  </a:rPr>
                </a:br>
                <a:r>
                  <a:rPr lang="en-US" altLang="en-US" sz="900" dirty="0">
                    <a:solidFill>
                      <a:srgbClr val="4D5766"/>
                    </a:solidFill>
                    <a:latin typeface="Nokia Pure Text" pitchFamily="34" charset="0"/>
                  </a:rPr>
                  <a:t>&amp; Machines</a:t>
                </a:r>
              </a:p>
            </p:txBody>
          </p:sp>
          <p:grpSp>
            <p:nvGrpSpPr>
              <p:cNvPr id="53" name="Group 19"/>
              <p:cNvGrpSpPr>
                <a:grpSpLocks/>
              </p:cNvGrpSpPr>
              <p:nvPr/>
            </p:nvGrpSpPr>
            <p:grpSpPr bwMode="auto">
              <a:xfrm>
                <a:off x="2452821" y="3964925"/>
                <a:ext cx="412828" cy="412828"/>
                <a:chOff x="1754468" y="4079495"/>
                <a:chExt cx="412828" cy="412828"/>
              </a:xfrm>
            </p:grpSpPr>
            <p:sp>
              <p:nvSpPr>
                <p:cNvPr id="54" name="Oval 53"/>
                <p:cNvSpPr/>
                <p:nvPr/>
              </p:nvSpPr>
              <p:spPr>
                <a:xfrm>
                  <a:off x="1754502" y="4079495"/>
                  <a:ext cx="413250" cy="413257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tIns="72000" rIns="72000" bIns="72000"/>
                <a:lstStyle/>
                <a:p>
                  <a:pPr defTabSz="914220">
                    <a:defRPr/>
                  </a:pPr>
                  <a:endParaRPr lang="en-US" sz="900" dirty="0">
                    <a:solidFill>
                      <a:srgbClr val="FFFFFF"/>
                    </a:solidFill>
                    <a:latin typeface="Nokia Pure Text Light" panose="020B0403020202020204" pitchFamily="34" charset="0"/>
                    <a:ea typeface="Nokia Pure Text Light" panose="020B0403020202020204" pitchFamily="34" charset="0"/>
                  </a:endParaRPr>
                </a:p>
              </p:txBody>
            </p:sp>
            <p:pic>
              <p:nvPicPr>
                <p:cNvPr id="55" name="Picture 50"/>
                <p:cNvPicPr>
                  <a:picLocks noChangeAspect="1"/>
                </p:cNvPicPr>
                <p:nvPr/>
              </p:nvPicPr>
              <p:blipFill>
                <a:blip r:embed="rId20" cstate="print"/>
                <a:srcRect/>
                <a:stretch>
                  <a:fillRect/>
                </a:stretch>
              </p:blipFill>
              <p:spPr bwMode="auto">
                <a:xfrm>
                  <a:off x="1794958" y="4185127"/>
                  <a:ext cx="331824" cy="1979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pic>
          <p:nvPicPr>
            <p:cNvPr id="48" name="Picture 46"/>
            <p:cNvPicPr>
              <a:picLocks noChangeAspect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6109428" y="1249767"/>
              <a:ext cx="249400" cy="3395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86470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3188" y="38353"/>
            <a:ext cx="378822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b="1" dirty="0" smtClean="0"/>
              <a:t>Opportunities</a:t>
            </a:r>
            <a:endParaRPr lang="fa-IR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191985" y="912166"/>
            <a:ext cx="2563585" cy="146957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TextBox 6"/>
          <p:cNvSpPr txBox="1"/>
          <p:nvPr/>
        </p:nvSpPr>
        <p:spPr>
          <a:xfrm>
            <a:off x="1632856" y="1416118"/>
            <a:ext cx="16818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HW + SW</a:t>
            </a:r>
            <a:endParaRPr lang="fa-IR" sz="2400" b="1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91985" y="2843403"/>
            <a:ext cx="2563585" cy="146957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TextBox 9"/>
          <p:cNvSpPr txBox="1"/>
          <p:nvPr/>
        </p:nvSpPr>
        <p:spPr>
          <a:xfrm>
            <a:off x="1632856" y="3347355"/>
            <a:ext cx="16818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HW + SW </a:t>
            </a:r>
            <a:endParaRPr lang="fa-I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91985" y="4774640"/>
            <a:ext cx="2563585" cy="1469571"/>
          </a:xfrm>
          <a:prstGeom prst="rect">
            <a:avLst/>
          </a:prstGeom>
          <a:solidFill>
            <a:srgbClr val="C61806"/>
          </a:solidFill>
          <a:ln>
            <a:solidFill>
              <a:srgbClr val="C618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TextBox 11"/>
          <p:cNvSpPr txBox="1"/>
          <p:nvPr/>
        </p:nvSpPr>
        <p:spPr>
          <a:xfrm>
            <a:off x="1600197" y="5278592"/>
            <a:ext cx="16818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5B488"/>
                </a:solidFill>
              </a:rPr>
              <a:t>HW + SW </a:t>
            </a:r>
            <a:endParaRPr lang="fa-IR" sz="2400" b="1" dirty="0">
              <a:solidFill>
                <a:srgbClr val="F5B488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70045" y="711393"/>
            <a:ext cx="2563585" cy="78377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 dirty="0"/>
          </a:p>
        </p:txBody>
      </p:sp>
      <p:sp>
        <p:nvSpPr>
          <p:cNvPr id="15" name="Rectangle 14"/>
          <p:cNvSpPr/>
          <p:nvPr/>
        </p:nvSpPr>
        <p:spPr>
          <a:xfrm>
            <a:off x="1170044" y="1639886"/>
            <a:ext cx="2563585" cy="78377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6" name="Rectangle 15"/>
          <p:cNvSpPr/>
          <p:nvPr/>
        </p:nvSpPr>
        <p:spPr>
          <a:xfrm>
            <a:off x="1191987" y="2659872"/>
            <a:ext cx="2563585" cy="78377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7" name="Rectangle 16"/>
          <p:cNvSpPr/>
          <p:nvPr/>
        </p:nvSpPr>
        <p:spPr>
          <a:xfrm>
            <a:off x="1191986" y="3585440"/>
            <a:ext cx="2563585" cy="78377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8" name="Rectangle 17"/>
          <p:cNvSpPr/>
          <p:nvPr/>
        </p:nvSpPr>
        <p:spPr>
          <a:xfrm>
            <a:off x="1191985" y="4551057"/>
            <a:ext cx="2563585" cy="783774"/>
          </a:xfrm>
          <a:prstGeom prst="rect">
            <a:avLst/>
          </a:prstGeom>
          <a:solidFill>
            <a:srgbClr val="C61806"/>
          </a:solidFill>
          <a:ln>
            <a:solidFill>
              <a:srgbClr val="C618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9" name="Rectangle 18"/>
          <p:cNvSpPr/>
          <p:nvPr/>
        </p:nvSpPr>
        <p:spPr>
          <a:xfrm>
            <a:off x="1187741" y="5508449"/>
            <a:ext cx="2563585" cy="783774"/>
          </a:xfrm>
          <a:prstGeom prst="rect">
            <a:avLst/>
          </a:prstGeom>
          <a:solidFill>
            <a:srgbClr val="C61806"/>
          </a:solidFill>
          <a:ln>
            <a:solidFill>
              <a:srgbClr val="C618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0" name="TextBox 19"/>
          <p:cNvSpPr txBox="1"/>
          <p:nvPr/>
        </p:nvSpPr>
        <p:spPr>
          <a:xfrm>
            <a:off x="1610912" y="847209"/>
            <a:ext cx="16818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HW </a:t>
            </a:r>
            <a:endParaRPr lang="fa-IR" sz="2400" b="1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10912" y="1799499"/>
            <a:ext cx="16818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SW </a:t>
            </a:r>
            <a:endParaRPr lang="fa-IR" sz="2400" b="1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32856" y="2792763"/>
            <a:ext cx="16818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HW </a:t>
            </a:r>
            <a:endParaRPr lang="fa-I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32856" y="3746494"/>
            <a:ext cx="16818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rgbClr val="548235"/>
                </a:solidFill>
              </a:rPr>
              <a:t>S</a:t>
            </a:r>
            <a:r>
              <a:rPr lang="en-US" sz="2400" b="1" dirty="0" smtClean="0">
                <a:solidFill>
                  <a:srgbClr val="548235"/>
                </a:solidFill>
              </a:rPr>
              <a:t>W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fa-I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32856" y="4702843"/>
            <a:ext cx="16818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5B488"/>
                </a:solidFill>
              </a:rPr>
              <a:t>HW </a:t>
            </a:r>
            <a:endParaRPr lang="fa-IR" sz="2400" b="1" dirty="0">
              <a:solidFill>
                <a:srgbClr val="F5B488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17726" y="5669503"/>
            <a:ext cx="16818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rgbClr val="F5B488"/>
                </a:solidFill>
              </a:rPr>
              <a:t>S</a:t>
            </a:r>
            <a:r>
              <a:rPr lang="en-US" sz="2400" b="1" dirty="0" smtClean="0">
                <a:solidFill>
                  <a:srgbClr val="F5B488"/>
                </a:solidFill>
              </a:rPr>
              <a:t>W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fa-I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87741" y="4531916"/>
            <a:ext cx="2555418" cy="19668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7" name="TextBox 26"/>
          <p:cNvSpPr txBox="1"/>
          <p:nvPr/>
        </p:nvSpPr>
        <p:spPr>
          <a:xfrm>
            <a:off x="1636127" y="4924759"/>
            <a:ext cx="177527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Generic HW </a:t>
            </a:r>
            <a:endParaRPr lang="fa-IR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196610" y="847666"/>
            <a:ext cx="669472" cy="636812"/>
          </a:xfrm>
          <a:prstGeom prst="rect">
            <a:avLst/>
          </a:prstGeom>
          <a:solidFill>
            <a:srgbClr val="F5B488"/>
          </a:solidFill>
          <a:ln>
            <a:solidFill>
              <a:srgbClr val="F5B4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2" name="TextBox 31"/>
          <p:cNvSpPr txBox="1"/>
          <p:nvPr/>
        </p:nvSpPr>
        <p:spPr>
          <a:xfrm>
            <a:off x="723083" y="935239"/>
            <a:ext cx="16818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SW </a:t>
            </a:r>
            <a:endParaRPr lang="fa-IR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184485" y="845432"/>
            <a:ext cx="669472" cy="636812"/>
          </a:xfrm>
          <a:prstGeom prst="rect">
            <a:avLst/>
          </a:prstGeom>
          <a:solidFill>
            <a:srgbClr val="F5B488"/>
          </a:solidFill>
          <a:ln>
            <a:solidFill>
              <a:srgbClr val="F5B4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4" name="TextBox 33"/>
          <p:cNvSpPr txBox="1"/>
          <p:nvPr/>
        </p:nvSpPr>
        <p:spPr>
          <a:xfrm>
            <a:off x="1710958" y="933005"/>
            <a:ext cx="16818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SW </a:t>
            </a:r>
            <a:endParaRPr lang="fa-IR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107045" y="829456"/>
            <a:ext cx="669472" cy="636812"/>
          </a:xfrm>
          <a:prstGeom prst="rect">
            <a:avLst/>
          </a:prstGeom>
          <a:solidFill>
            <a:srgbClr val="F5B488"/>
          </a:solidFill>
          <a:ln>
            <a:solidFill>
              <a:srgbClr val="F5B4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6" name="TextBox 35"/>
          <p:cNvSpPr txBox="1"/>
          <p:nvPr/>
        </p:nvSpPr>
        <p:spPr>
          <a:xfrm>
            <a:off x="2633518" y="917029"/>
            <a:ext cx="16818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SW </a:t>
            </a:r>
            <a:endParaRPr lang="fa-IR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107045" y="1656698"/>
            <a:ext cx="669472" cy="636812"/>
          </a:xfrm>
          <a:prstGeom prst="rect">
            <a:avLst/>
          </a:prstGeom>
          <a:solidFill>
            <a:srgbClr val="F5B488"/>
          </a:solidFill>
          <a:ln>
            <a:solidFill>
              <a:srgbClr val="F5B4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8" name="TextBox 37"/>
          <p:cNvSpPr txBox="1"/>
          <p:nvPr/>
        </p:nvSpPr>
        <p:spPr>
          <a:xfrm>
            <a:off x="2633518" y="1744271"/>
            <a:ext cx="16818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SW </a:t>
            </a:r>
            <a:endParaRPr lang="fa-IR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184485" y="1656698"/>
            <a:ext cx="669472" cy="636812"/>
          </a:xfrm>
          <a:prstGeom prst="rect">
            <a:avLst/>
          </a:prstGeom>
          <a:solidFill>
            <a:srgbClr val="F5B488"/>
          </a:solidFill>
          <a:ln>
            <a:solidFill>
              <a:srgbClr val="F5B4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0" name="TextBox 39"/>
          <p:cNvSpPr txBox="1"/>
          <p:nvPr/>
        </p:nvSpPr>
        <p:spPr>
          <a:xfrm>
            <a:off x="1710958" y="1744271"/>
            <a:ext cx="16818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SW </a:t>
            </a:r>
            <a:endParaRPr lang="fa-IR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196610" y="1656698"/>
            <a:ext cx="669472" cy="636812"/>
          </a:xfrm>
          <a:prstGeom prst="rect">
            <a:avLst/>
          </a:prstGeom>
          <a:solidFill>
            <a:srgbClr val="F5B488"/>
          </a:solidFill>
          <a:ln>
            <a:solidFill>
              <a:srgbClr val="F5B4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2" name="TextBox 41"/>
          <p:cNvSpPr txBox="1"/>
          <p:nvPr/>
        </p:nvSpPr>
        <p:spPr>
          <a:xfrm>
            <a:off x="723083" y="1744271"/>
            <a:ext cx="16818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SW </a:t>
            </a:r>
            <a:endParaRPr lang="fa-IR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95362" y="2756278"/>
            <a:ext cx="669472" cy="636812"/>
          </a:xfrm>
          <a:prstGeom prst="rect">
            <a:avLst/>
          </a:prstGeom>
          <a:solidFill>
            <a:srgbClr val="F5B488"/>
          </a:solidFill>
          <a:ln>
            <a:solidFill>
              <a:srgbClr val="F5B4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4" name="TextBox 43"/>
          <p:cNvSpPr txBox="1"/>
          <p:nvPr/>
        </p:nvSpPr>
        <p:spPr>
          <a:xfrm>
            <a:off x="721835" y="2843851"/>
            <a:ext cx="16818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SW </a:t>
            </a:r>
            <a:endParaRPr lang="fa-IR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183238" y="2756278"/>
            <a:ext cx="669472" cy="636812"/>
          </a:xfrm>
          <a:prstGeom prst="rect">
            <a:avLst/>
          </a:prstGeom>
          <a:solidFill>
            <a:srgbClr val="F5B488"/>
          </a:solidFill>
          <a:ln>
            <a:solidFill>
              <a:srgbClr val="F5B4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6" name="TextBox 45"/>
          <p:cNvSpPr txBox="1"/>
          <p:nvPr/>
        </p:nvSpPr>
        <p:spPr>
          <a:xfrm>
            <a:off x="1709711" y="2843851"/>
            <a:ext cx="16818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SW </a:t>
            </a:r>
            <a:endParaRPr lang="fa-IR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105797" y="2767049"/>
            <a:ext cx="669472" cy="636812"/>
          </a:xfrm>
          <a:prstGeom prst="rect">
            <a:avLst/>
          </a:prstGeom>
          <a:solidFill>
            <a:srgbClr val="F5B488"/>
          </a:solidFill>
          <a:ln>
            <a:solidFill>
              <a:srgbClr val="F5B4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8" name="TextBox 47"/>
          <p:cNvSpPr txBox="1"/>
          <p:nvPr/>
        </p:nvSpPr>
        <p:spPr>
          <a:xfrm>
            <a:off x="2632270" y="2854622"/>
            <a:ext cx="16818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SW </a:t>
            </a:r>
            <a:endParaRPr lang="fa-IR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105797" y="3594291"/>
            <a:ext cx="669472" cy="636812"/>
          </a:xfrm>
          <a:prstGeom prst="rect">
            <a:avLst/>
          </a:prstGeom>
          <a:solidFill>
            <a:srgbClr val="F5B488"/>
          </a:solidFill>
          <a:ln>
            <a:solidFill>
              <a:srgbClr val="F5B4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0" name="TextBox 49"/>
          <p:cNvSpPr txBox="1"/>
          <p:nvPr/>
        </p:nvSpPr>
        <p:spPr>
          <a:xfrm>
            <a:off x="2632270" y="3681864"/>
            <a:ext cx="16818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SW </a:t>
            </a:r>
            <a:endParaRPr lang="fa-IR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183237" y="3595733"/>
            <a:ext cx="669472" cy="636812"/>
          </a:xfrm>
          <a:prstGeom prst="rect">
            <a:avLst/>
          </a:prstGeom>
          <a:solidFill>
            <a:srgbClr val="F5B488"/>
          </a:solidFill>
          <a:ln>
            <a:solidFill>
              <a:srgbClr val="F5B4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3" name="Rectangle 52"/>
          <p:cNvSpPr/>
          <p:nvPr/>
        </p:nvSpPr>
        <p:spPr>
          <a:xfrm>
            <a:off x="1199439" y="3595733"/>
            <a:ext cx="669472" cy="636812"/>
          </a:xfrm>
          <a:prstGeom prst="rect">
            <a:avLst/>
          </a:prstGeom>
          <a:solidFill>
            <a:srgbClr val="F5B488"/>
          </a:solidFill>
          <a:ln>
            <a:solidFill>
              <a:srgbClr val="F5B4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4" name="TextBox 53"/>
          <p:cNvSpPr txBox="1"/>
          <p:nvPr/>
        </p:nvSpPr>
        <p:spPr>
          <a:xfrm>
            <a:off x="725912" y="3683306"/>
            <a:ext cx="16818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SW </a:t>
            </a:r>
            <a:endParaRPr lang="fa-IR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216962" y="779306"/>
            <a:ext cx="669472" cy="6368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6" name="TextBox 55"/>
          <p:cNvSpPr txBox="1"/>
          <p:nvPr/>
        </p:nvSpPr>
        <p:spPr>
          <a:xfrm>
            <a:off x="4743435" y="866879"/>
            <a:ext cx="16818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SW </a:t>
            </a:r>
            <a:endParaRPr lang="fa-IR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897482" y="3916530"/>
            <a:ext cx="669472" cy="63681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8" name="TextBox 57"/>
          <p:cNvSpPr txBox="1"/>
          <p:nvPr/>
        </p:nvSpPr>
        <p:spPr>
          <a:xfrm>
            <a:off x="1423955" y="4004103"/>
            <a:ext cx="16818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SW </a:t>
            </a:r>
            <a:endParaRPr lang="fa-IR" sz="24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8866297" y="779306"/>
            <a:ext cx="669472" cy="636812"/>
          </a:xfrm>
          <a:prstGeom prst="rect">
            <a:avLst/>
          </a:prstGeom>
          <a:solidFill>
            <a:srgbClr val="F5B488"/>
          </a:solidFill>
          <a:ln>
            <a:solidFill>
              <a:srgbClr val="F5B4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0" name="TextBox 59"/>
          <p:cNvSpPr txBox="1"/>
          <p:nvPr/>
        </p:nvSpPr>
        <p:spPr>
          <a:xfrm>
            <a:off x="8392770" y="866879"/>
            <a:ext cx="16818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SW </a:t>
            </a:r>
            <a:endParaRPr lang="fa-IR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689370" y="3390408"/>
            <a:ext cx="669472" cy="636812"/>
          </a:xfrm>
          <a:prstGeom prst="rect">
            <a:avLst/>
          </a:prstGeom>
          <a:solidFill>
            <a:srgbClr val="83E7FB"/>
          </a:solidFill>
          <a:ln>
            <a:solidFill>
              <a:srgbClr val="83E7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2" name="TextBox 61"/>
          <p:cNvSpPr txBox="1"/>
          <p:nvPr/>
        </p:nvSpPr>
        <p:spPr>
          <a:xfrm>
            <a:off x="6215843" y="3477981"/>
            <a:ext cx="16818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SW </a:t>
            </a:r>
            <a:endParaRPr lang="fa-IR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0040951" y="3316288"/>
            <a:ext cx="669472" cy="636812"/>
          </a:xfrm>
          <a:prstGeom prst="rect">
            <a:avLst/>
          </a:prstGeom>
          <a:solidFill>
            <a:srgbClr val="BB75B3"/>
          </a:solidFill>
          <a:ln>
            <a:solidFill>
              <a:srgbClr val="BB75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4" name="TextBox 63"/>
          <p:cNvSpPr txBox="1"/>
          <p:nvPr/>
        </p:nvSpPr>
        <p:spPr>
          <a:xfrm>
            <a:off x="9567424" y="3403861"/>
            <a:ext cx="16818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SW </a:t>
            </a:r>
            <a:endParaRPr lang="fa-IR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5284660" y="2374518"/>
            <a:ext cx="669472" cy="63681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6" name="TextBox 65"/>
          <p:cNvSpPr txBox="1"/>
          <p:nvPr/>
        </p:nvSpPr>
        <p:spPr>
          <a:xfrm>
            <a:off x="4811133" y="2462091"/>
            <a:ext cx="16818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SW </a:t>
            </a:r>
            <a:endParaRPr lang="fa-IR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851062" y="1938721"/>
            <a:ext cx="669472" cy="636812"/>
          </a:xfrm>
          <a:prstGeom prst="rect">
            <a:avLst/>
          </a:prstGeom>
          <a:solidFill>
            <a:srgbClr val="921C04"/>
          </a:solidFill>
          <a:ln>
            <a:solidFill>
              <a:srgbClr val="921C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8" name="TextBox 67"/>
          <p:cNvSpPr txBox="1"/>
          <p:nvPr/>
        </p:nvSpPr>
        <p:spPr>
          <a:xfrm>
            <a:off x="3377535" y="2026294"/>
            <a:ext cx="16818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SW </a:t>
            </a:r>
            <a:endParaRPr lang="fa-IR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7413744" y="888239"/>
            <a:ext cx="669472" cy="6368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0" name="TextBox 69"/>
          <p:cNvSpPr txBox="1"/>
          <p:nvPr/>
        </p:nvSpPr>
        <p:spPr>
          <a:xfrm>
            <a:off x="6940217" y="975812"/>
            <a:ext cx="16818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SW </a:t>
            </a:r>
            <a:endParaRPr lang="fa-IR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8379220" y="3521743"/>
            <a:ext cx="669472" cy="636812"/>
          </a:xfrm>
          <a:prstGeom prst="rect">
            <a:avLst/>
          </a:prstGeom>
          <a:solidFill>
            <a:srgbClr val="D3B1CF"/>
          </a:solidFill>
          <a:ln>
            <a:solidFill>
              <a:srgbClr val="D3B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2" name="TextBox 71"/>
          <p:cNvSpPr txBox="1"/>
          <p:nvPr/>
        </p:nvSpPr>
        <p:spPr>
          <a:xfrm>
            <a:off x="7905693" y="3609316"/>
            <a:ext cx="16818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SW </a:t>
            </a:r>
            <a:endParaRPr lang="fa-IR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299568" y="3344596"/>
            <a:ext cx="1518557" cy="8776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5" name="TextBox 74"/>
          <p:cNvSpPr txBox="1"/>
          <p:nvPr/>
        </p:nvSpPr>
        <p:spPr>
          <a:xfrm>
            <a:off x="3389946" y="3378484"/>
            <a:ext cx="140422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/>
              <a:t>RX/ Sensing</a:t>
            </a:r>
            <a:endParaRPr lang="fa-IR" sz="2400" dirty="0"/>
          </a:p>
        </p:txBody>
      </p:sp>
      <p:sp>
        <p:nvSpPr>
          <p:cNvPr id="76" name="Rectangle 75"/>
          <p:cNvSpPr/>
          <p:nvPr/>
        </p:nvSpPr>
        <p:spPr>
          <a:xfrm>
            <a:off x="1795281" y="1404925"/>
            <a:ext cx="1518557" cy="877652"/>
          </a:xfrm>
          <a:prstGeom prst="rect">
            <a:avLst/>
          </a:prstGeom>
          <a:ln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7" name="TextBox 76"/>
          <p:cNvSpPr txBox="1"/>
          <p:nvPr/>
        </p:nvSpPr>
        <p:spPr>
          <a:xfrm>
            <a:off x="1856721" y="1464171"/>
            <a:ext cx="144496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/>
              <a:t>TX/</a:t>
            </a:r>
          </a:p>
          <a:p>
            <a:pPr algn="ctr" rtl="0"/>
            <a:r>
              <a:rPr lang="en-US" sz="2400" dirty="0"/>
              <a:t>Actuating</a:t>
            </a:r>
            <a:endParaRPr lang="fa-IR" sz="2400" dirty="0"/>
          </a:p>
        </p:txBody>
      </p:sp>
      <p:sp>
        <p:nvSpPr>
          <p:cNvPr id="78" name="Rectangle 77"/>
          <p:cNvSpPr/>
          <p:nvPr/>
        </p:nvSpPr>
        <p:spPr>
          <a:xfrm>
            <a:off x="7205518" y="2032995"/>
            <a:ext cx="1518557" cy="877652"/>
          </a:xfrm>
          <a:prstGeom prst="rect">
            <a:avLst/>
          </a:prstGeom>
          <a:solidFill>
            <a:srgbClr val="B42A1C"/>
          </a:solidFill>
          <a:ln>
            <a:solidFill>
              <a:srgbClr val="B42A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9" name="TextBox 78"/>
          <p:cNvSpPr txBox="1"/>
          <p:nvPr/>
        </p:nvSpPr>
        <p:spPr>
          <a:xfrm>
            <a:off x="7290657" y="2054201"/>
            <a:ext cx="140422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 smtClean="0"/>
              <a:t>RX/ Sensing</a:t>
            </a:r>
            <a:endParaRPr lang="fa-IR" sz="2400" dirty="0"/>
          </a:p>
        </p:txBody>
      </p:sp>
      <p:sp>
        <p:nvSpPr>
          <p:cNvPr id="80" name="Rectangle 79"/>
          <p:cNvSpPr/>
          <p:nvPr/>
        </p:nvSpPr>
        <p:spPr>
          <a:xfrm>
            <a:off x="9885743" y="1881214"/>
            <a:ext cx="1518557" cy="877652"/>
          </a:xfrm>
          <a:prstGeom prst="rect">
            <a:avLst/>
          </a:prstGeom>
          <a:solidFill>
            <a:srgbClr val="81AF8C"/>
          </a:solidFill>
          <a:ln>
            <a:solidFill>
              <a:srgbClr val="81AF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1" name="TextBox 80"/>
          <p:cNvSpPr txBox="1"/>
          <p:nvPr/>
        </p:nvSpPr>
        <p:spPr>
          <a:xfrm>
            <a:off x="9975461" y="1938721"/>
            <a:ext cx="140422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/>
              <a:t>RX/ Sensing</a:t>
            </a:r>
            <a:endParaRPr lang="fa-IR" sz="2400" dirty="0"/>
          </a:p>
        </p:txBody>
      </p:sp>
      <p:sp>
        <p:nvSpPr>
          <p:cNvPr id="82" name="Rectangle 81"/>
          <p:cNvSpPr/>
          <p:nvPr/>
        </p:nvSpPr>
        <p:spPr>
          <a:xfrm>
            <a:off x="8608882" y="5088715"/>
            <a:ext cx="1518557" cy="877652"/>
          </a:xfrm>
          <a:prstGeom prst="rect">
            <a:avLst/>
          </a:prstGeom>
          <a:solidFill>
            <a:srgbClr val="0D92D5"/>
          </a:solidFill>
          <a:ln>
            <a:solidFill>
              <a:srgbClr val="0D9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3" name="TextBox 82"/>
          <p:cNvSpPr txBox="1"/>
          <p:nvPr/>
        </p:nvSpPr>
        <p:spPr>
          <a:xfrm>
            <a:off x="8645677" y="5180399"/>
            <a:ext cx="144496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 smtClean="0"/>
              <a:t>TX/</a:t>
            </a:r>
          </a:p>
          <a:p>
            <a:pPr algn="ctr" rtl="0"/>
            <a:r>
              <a:rPr lang="en-US" sz="2400" dirty="0" smtClean="0"/>
              <a:t>Actuating</a:t>
            </a:r>
            <a:endParaRPr lang="fa-IR" sz="2400" dirty="0"/>
          </a:p>
        </p:txBody>
      </p:sp>
      <p:sp>
        <p:nvSpPr>
          <p:cNvPr id="84" name="Rectangle 83"/>
          <p:cNvSpPr/>
          <p:nvPr/>
        </p:nvSpPr>
        <p:spPr>
          <a:xfrm>
            <a:off x="2447103" y="4975425"/>
            <a:ext cx="1518557" cy="87765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5" name="TextBox 84"/>
          <p:cNvSpPr txBox="1"/>
          <p:nvPr/>
        </p:nvSpPr>
        <p:spPr>
          <a:xfrm>
            <a:off x="2512420" y="5011600"/>
            <a:ext cx="144496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/>
              <a:t>TX/</a:t>
            </a:r>
          </a:p>
          <a:p>
            <a:pPr algn="ctr" rtl="0"/>
            <a:r>
              <a:rPr lang="en-US" sz="2400" dirty="0"/>
              <a:t>Actuating</a:t>
            </a:r>
            <a:endParaRPr lang="fa-IR" sz="2400" dirty="0"/>
          </a:p>
        </p:txBody>
      </p:sp>
      <p:sp>
        <p:nvSpPr>
          <p:cNvPr id="89" name="TextBox 88"/>
          <p:cNvSpPr txBox="1"/>
          <p:nvPr/>
        </p:nvSpPr>
        <p:spPr>
          <a:xfrm>
            <a:off x="1709710" y="3672946"/>
            <a:ext cx="16818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SW </a:t>
            </a:r>
            <a:endParaRPr lang="fa-IR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27284" y="204668"/>
            <a:ext cx="8130966" cy="147732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Important to Note</a:t>
            </a:r>
            <a:r>
              <a:rPr lang="en-US" dirty="0" smtClean="0"/>
              <a:t>: </a:t>
            </a:r>
          </a:p>
          <a:p>
            <a:pPr algn="ctr"/>
            <a:r>
              <a:rPr lang="en-US" dirty="0" smtClean="0"/>
              <a:t>1.TX/RX blocks are key innovative HW Communication parts to be designed and built.</a:t>
            </a:r>
          </a:p>
          <a:p>
            <a:pPr algn="ctr"/>
            <a:r>
              <a:rPr lang="en-US" dirty="0" smtClean="0"/>
              <a:t>2. The SW blocks </a:t>
            </a:r>
            <a:r>
              <a:rPr lang="en-US" b="1" dirty="0" smtClean="0"/>
              <a:t>are not </a:t>
            </a:r>
            <a:r>
              <a:rPr lang="en-US" dirty="0" smtClean="0"/>
              <a:t>IT software that are implemented by SW Engineers.</a:t>
            </a:r>
          </a:p>
          <a:p>
            <a:pPr algn="ctr"/>
            <a:r>
              <a:rPr lang="en-US" dirty="0"/>
              <a:t>3</a:t>
            </a:r>
            <a:r>
              <a:rPr lang="en-US" dirty="0" smtClean="0"/>
              <a:t>. The SW is </a:t>
            </a:r>
            <a:r>
              <a:rPr lang="en-US" b="1" dirty="0" smtClean="0"/>
              <a:t>TELCO SW </a:t>
            </a:r>
            <a:r>
              <a:rPr lang="en-US" dirty="0" smtClean="0"/>
              <a:t>handled by </a:t>
            </a:r>
            <a:r>
              <a:rPr lang="en-US" b="1" dirty="0" smtClean="0"/>
              <a:t>Telecom Engineers </a:t>
            </a:r>
            <a:r>
              <a:rPr lang="en-US" dirty="0" smtClean="0"/>
              <a:t>who also know software tools.</a:t>
            </a:r>
          </a:p>
          <a:p>
            <a:pPr algn="ctr"/>
            <a:r>
              <a:rPr lang="en-US" dirty="0" smtClean="0"/>
              <a:t>Such Engineers are the key people we need in the country for coming years!</a:t>
            </a:r>
          </a:p>
        </p:txBody>
      </p:sp>
      <p:sp>
        <p:nvSpPr>
          <p:cNvPr id="86" name="Footer Placeholder 2"/>
          <p:cNvSpPr txBox="1">
            <a:spLocks/>
          </p:cNvSpPr>
          <p:nvPr/>
        </p:nvSpPr>
        <p:spPr>
          <a:xfrm>
            <a:off x="4794167" y="6568968"/>
            <a:ext cx="7477789" cy="289032"/>
          </a:xfrm>
          <a:prstGeom prst="rect">
            <a:avLst/>
          </a:prstGeom>
        </p:spPr>
        <p:txBody>
          <a:bodyPr/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Department of Electrical Engineering - Sharif University of Technology</a:t>
            </a:r>
            <a:endParaRPr lang="fa-IR" sz="1400" dirty="0"/>
          </a:p>
        </p:txBody>
      </p:sp>
    </p:spTree>
    <p:extLst>
      <p:ext uri="{BB962C8B-B14F-4D97-AF65-F5344CB8AC3E}">
        <p14:creationId xmlns:p14="http://schemas.microsoft.com/office/powerpoint/2010/main" val="370663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013 0.00231 " pathEditMode="relative" ptsTypes="AA">
                                      <p:cBhvr>
                                        <p:cTn id="2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013 0.00231 " pathEditMode="relative" ptsTypes="AA">
                                      <p:cBhvr>
                                        <p:cTn id="20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10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2" dur="50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4" dur="10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5" dur="50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10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8" dur="50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10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1" dur="50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10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4" dur="50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6" dur="10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7" dur="50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10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0" dur="50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2" dur="10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3" dur="50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5" dur="10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6" dur="50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8" dur="10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9" dur="50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1" dur="10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2" dur="50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10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5" dur="50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7" dur="10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8" dur="50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10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1" dur="50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10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4" dur="50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6" dur="10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7" dur="50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9" dur="10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0" dur="50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2" dur="10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3" dur="50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5" dur="10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6" dur="50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8" dur="10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9" dur="50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10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2" dur="50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4" dur="10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5" dur="50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7" dur="10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8" dur="50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0" dur="10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1" dur="50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10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4" dur="50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6" dur="10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7" dur="50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10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0" dur="50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10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3" dur="50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10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6" dur="50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10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9" dur="50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1" animBg="1"/>
      <p:bldP spid="7" grpId="0"/>
      <p:bldP spid="7" grpId="1"/>
      <p:bldP spid="8" grpId="0" animBg="1"/>
      <p:bldP spid="8" grpId="1" animBg="1"/>
      <p:bldP spid="10" grpId="0"/>
      <p:bldP spid="10" grpId="1"/>
      <p:bldP spid="11" grpId="0" animBg="1"/>
      <p:bldP spid="11" grpId="1" animBg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 animBg="1"/>
      <p:bldP spid="26" grpId="1" animBg="1"/>
      <p:bldP spid="27" grpId="0"/>
      <p:bldP spid="27" grpId="1"/>
      <p:bldP spid="31" grpId="0" animBg="1"/>
      <p:bldP spid="31" grpId="1" animBg="1"/>
      <p:bldP spid="32" grpId="0"/>
      <p:bldP spid="32" grpId="1"/>
      <p:bldP spid="33" grpId="0" animBg="1"/>
      <p:bldP spid="33" grpId="1" animBg="1"/>
      <p:bldP spid="34" grpId="0"/>
      <p:bldP spid="34" grpId="1"/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/>
      <p:bldP spid="38" grpId="1"/>
      <p:bldP spid="39" grpId="0" animBg="1"/>
      <p:bldP spid="39" grpId="1" animBg="1"/>
      <p:bldP spid="40" grpId="0"/>
      <p:bldP spid="40" grpId="1"/>
      <p:bldP spid="41" grpId="0" animBg="1"/>
      <p:bldP spid="41" grpId="1" animBg="1"/>
      <p:bldP spid="42" grpId="0"/>
      <p:bldP spid="42" grpId="1"/>
      <p:bldP spid="43" grpId="0" animBg="1"/>
      <p:bldP spid="43" grpId="1" animBg="1"/>
      <p:bldP spid="44" grpId="0"/>
      <p:bldP spid="44" grpId="1"/>
      <p:bldP spid="45" grpId="0" animBg="1"/>
      <p:bldP spid="45" grpId="1" animBg="1"/>
      <p:bldP spid="46" grpId="0"/>
      <p:bldP spid="46" grpId="1"/>
      <p:bldP spid="47" grpId="0" animBg="1"/>
      <p:bldP spid="47" grpId="1" animBg="1"/>
      <p:bldP spid="48" grpId="0"/>
      <p:bldP spid="48" grpId="1"/>
      <p:bldP spid="49" grpId="0" animBg="1"/>
      <p:bldP spid="49" grpId="1" animBg="1"/>
      <p:bldP spid="50" grpId="0"/>
      <p:bldP spid="50" grpId="1"/>
      <p:bldP spid="51" grpId="0" animBg="1"/>
      <p:bldP spid="51" grpId="1" animBg="1"/>
      <p:bldP spid="53" grpId="0" animBg="1"/>
      <p:bldP spid="53" grpId="1" animBg="1"/>
      <p:bldP spid="54" grpId="0"/>
      <p:bldP spid="54" grpId="1"/>
      <p:bldP spid="55" grpId="0" animBg="1"/>
      <p:bldP spid="55" grpId="1" animBg="1"/>
      <p:bldP spid="56" grpId="0"/>
      <p:bldP spid="56" grpId="1"/>
      <p:bldP spid="57" grpId="0" animBg="1"/>
      <p:bldP spid="57" grpId="1" animBg="1"/>
      <p:bldP spid="58" grpId="0"/>
      <p:bldP spid="58" grpId="1"/>
      <p:bldP spid="59" grpId="0" animBg="1"/>
      <p:bldP spid="59" grpId="1" animBg="1"/>
      <p:bldP spid="60" grpId="0"/>
      <p:bldP spid="60" grpId="1"/>
      <p:bldP spid="61" grpId="0" animBg="1"/>
      <p:bldP spid="61" grpId="1" animBg="1"/>
      <p:bldP spid="62" grpId="0"/>
      <p:bldP spid="62" grpId="1"/>
      <p:bldP spid="63" grpId="0" animBg="1"/>
      <p:bldP spid="63" grpId="1" animBg="1"/>
      <p:bldP spid="64" grpId="0"/>
      <p:bldP spid="64" grpId="1"/>
      <p:bldP spid="65" grpId="0" animBg="1"/>
      <p:bldP spid="65" grpId="1" animBg="1"/>
      <p:bldP spid="66" grpId="0"/>
      <p:bldP spid="66" grpId="1"/>
      <p:bldP spid="67" grpId="0" animBg="1"/>
      <p:bldP spid="67" grpId="1" animBg="1"/>
      <p:bldP spid="68" grpId="0"/>
      <p:bldP spid="68" grpId="1"/>
      <p:bldP spid="69" grpId="0" animBg="1"/>
      <p:bldP spid="69" grpId="1" animBg="1"/>
      <p:bldP spid="70" grpId="0"/>
      <p:bldP spid="70" grpId="1"/>
      <p:bldP spid="71" grpId="0" animBg="1"/>
      <p:bldP spid="71" grpId="1" animBg="1"/>
      <p:bldP spid="72" grpId="0"/>
      <p:bldP spid="72" grpId="1"/>
      <p:bldP spid="74" grpId="0" animBg="1"/>
      <p:bldP spid="74" grpId="1" animBg="1"/>
      <p:bldP spid="75" grpId="0"/>
      <p:bldP spid="75" grpId="1"/>
      <p:bldP spid="76" grpId="0" animBg="1"/>
      <p:bldP spid="76" grpId="1" animBg="1"/>
      <p:bldP spid="77" grpId="0"/>
      <p:bldP spid="77" grpId="1"/>
      <p:bldP spid="78" grpId="0" animBg="1"/>
      <p:bldP spid="78" grpId="1" animBg="1"/>
      <p:bldP spid="79" grpId="0"/>
      <p:bldP spid="79" grpId="1"/>
      <p:bldP spid="80" grpId="0" animBg="1"/>
      <p:bldP spid="80" grpId="1" animBg="1"/>
      <p:bldP spid="81" grpId="0"/>
      <p:bldP spid="81" grpId="1"/>
      <p:bldP spid="82" grpId="0" animBg="1"/>
      <p:bldP spid="82" grpId="1" animBg="1"/>
      <p:bldP spid="83" grpId="0"/>
      <p:bldP spid="83" grpId="1"/>
      <p:bldP spid="84" grpId="0" animBg="1"/>
      <p:bldP spid="84" grpId="1" animBg="1"/>
      <p:bldP spid="85" grpId="0"/>
      <p:bldP spid="85" grpId="1"/>
      <p:bldP spid="89" grpId="0"/>
      <p:bldP spid="89" grpId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29167" y="1149292"/>
            <a:ext cx="11135785" cy="5368954"/>
          </a:xfrm>
        </p:spPr>
        <p:txBody>
          <a:bodyPr>
            <a:normAutofit fontScale="92500" lnSpcReduction="10000"/>
          </a:bodyPr>
          <a:lstStyle/>
          <a:p>
            <a:pPr algn="l" rtl="0"/>
            <a:r>
              <a:rPr lang="en-US" dirty="0" smtClean="0"/>
              <a:t>A “generic” processing hardware </a:t>
            </a:r>
            <a:r>
              <a:rPr lang="en-US" dirty="0"/>
              <a:t>can be used to implement a large set of functionalities (virtual machines)</a:t>
            </a:r>
          </a:p>
          <a:p>
            <a:pPr algn="l" rtl="0"/>
            <a:r>
              <a:rPr lang="en-US" dirty="0" smtClean="0"/>
              <a:t>A </a:t>
            </a:r>
            <a:r>
              <a:rPr lang="en-US" dirty="0" smtClean="0"/>
              <a:t>better understanding of SW and Operating </a:t>
            </a:r>
            <a:r>
              <a:rPr lang="en-US" dirty="0" smtClean="0"/>
              <a:t>Systems is needed:</a:t>
            </a:r>
            <a:endParaRPr lang="en-US" dirty="0" smtClean="0"/>
          </a:p>
          <a:p>
            <a:pPr lvl="1" algn="l" rtl="0"/>
            <a:r>
              <a:rPr lang="en-US" dirty="0" smtClean="0"/>
              <a:t>Software Defined Networking (SDN)</a:t>
            </a:r>
          </a:p>
          <a:p>
            <a:pPr lvl="1" algn="l" rtl="0"/>
            <a:r>
              <a:rPr lang="en-US" dirty="0" smtClean="0"/>
              <a:t>Network Function Virtualization (NFV</a:t>
            </a:r>
            <a:r>
              <a:rPr lang="en-US" dirty="0" smtClean="0"/>
              <a:t>)</a:t>
            </a:r>
          </a:p>
          <a:p>
            <a:pPr algn="l" rtl="0"/>
            <a:r>
              <a:rPr lang="en-US" dirty="0" smtClean="0"/>
              <a:t>But</a:t>
            </a:r>
            <a:r>
              <a:rPr lang="en-US" dirty="0"/>
              <a:t>: New hardware in sensing and actuation is the key:</a:t>
            </a:r>
          </a:p>
          <a:p>
            <a:pPr lvl="1" algn="l" rtl="0"/>
            <a:r>
              <a:rPr lang="en-US" dirty="0"/>
              <a:t>Electronics and Electromagnetics will be the key</a:t>
            </a:r>
          </a:p>
          <a:p>
            <a:pPr lvl="1" algn="l" rtl="0"/>
            <a:r>
              <a:rPr lang="en-US" dirty="0" err="1"/>
              <a:t>mmWave</a:t>
            </a:r>
            <a:r>
              <a:rPr lang="en-US" dirty="0"/>
              <a:t>, Massive MIMO,…</a:t>
            </a:r>
          </a:p>
          <a:p>
            <a:pPr algn="l" rtl="0"/>
            <a:r>
              <a:rPr lang="en-US" dirty="0"/>
              <a:t>More intelligence in the network: Learning – Big Data Analytics – Artificial Intelligence (AI)</a:t>
            </a:r>
          </a:p>
          <a:p>
            <a:pPr algn="l" rtl="0"/>
            <a:r>
              <a:rPr lang="en-US" dirty="0"/>
              <a:t>Interactions between Cloud Computing and Storage</a:t>
            </a:r>
          </a:p>
          <a:p>
            <a:pPr algn="l" rtl="0"/>
            <a:r>
              <a:rPr lang="en-US" dirty="0" smtClean="0"/>
              <a:t>Control </a:t>
            </a:r>
            <a:r>
              <a:rPr lang="en-US" dirty="0"/>
              <a:t>and Feedback: Always a key element in Life and now in everyday Networks!</a:t>
            </a:r>
          </a:p>
          <a:p>
            <a:pPr marL="457200" lvl="1" indent="0" algn="l" rtl="0">
              <a:buNone/>
            </a:pPr>
            <a:endParaRPr lang="en-US" dirty="0" smtClean="0"/>
          </a:p>
          <a:p>
            <a:pPr marL="0" indent="0" algn="l" rtl="0">
              <a:buNone/>
            </a:pPr>
            <a:endParaRPr lang="fa-I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9041" y="63921"/>
            <a:ext cx="9992784" cy="1085371"/>
          </a:xfrm>
        </p:spPr>
        <p:txBody>
          <a:bodyPr>
            <a:normAutofit fontScale="90000"/>
          </a:bodyPr>
          <a:lstStyle/>
          <a:p>
            <a:pPr algn="l" rtl="0"/>
            <a:r>
              <a:rPr lang="en-US" dirty="0" smtClean="0"/>
              <a:t>So what are the KEY </a:t>
            </a:r>
            <a:r>
              <a:rPr lang="en-US" dirty="0" smtClean="0"/>
              <a:t>areas </a:t>
            </a:r>
            <a:r>
              <a:rPr lang="en-US" dirty="0" smtClean="0"/>
              <a:t>in years to come?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37378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219714"/>
            <a:ext cx="12161912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000" dirty="0" smtClean="0">
                <a:solidFill>
                  <a:schemeClr val="accent1"/>
                </a:solidFill>
              </a:rPr>
              <a:t>Few Coming Years: </a:t>
            </a:r>
          </a:p>
          <a:p>
            <a:pPr algn="ctr" rtl="0"/>
            <a:endParaRPr lang="en-US" sz="4000" dirty="0" smtClean="0">
              <a:solidFill>
                <a:schemeClr val="accent1"/>
              </a:solidFill>
            </a:endParaRPr>
          </a:p>
          <a:p>
            <a:pPr algn="ctr" rtl="0"/>
            <a:r>
              <a:rPr lang="en-US" sz="4000" dirty="0" smtClean="0">
                <a:solidFill>
                  <a:schemeClr val="accent1"/>
                </a:solidFill>
              </a:rPr>
              <a:t>One of </a:t>
            </a:r>
            <a:r>
              <a:rPr lang="en-US" sz="4000" b="1" dirty="0">
                <a:solidFill>
                  <a:schemeClr val="accent1"/>
                </a:solidFill>
              </a:rPr>
              <a:t>m</a:t>
            </a:r>
            <a:r>
              <a:rPr lang="en-US" sz="4000" b="1" dirty="0" smtClean="0">
                <a:solidFill>
                  <a:schemeClr val="accent1"/>
                </a:solidFill>
              </a:rPr>
              <a:t>ost </a:t>
            </a:r>
            <a:r>
              <a:rPr lang="en-US" sz="4000" b="1" dirty="0">
                <a:solidFill>
                  <a:schemeClr val="accent1"/>
                </a:solidFill>
              </a:rPr>
              <a:t>e</a:t>
            </a:r>
            <a:r>
              <a:rPr lang="en-US" sz="4000" b="1" dirty="0" smtClean="0">
                <a:solidFill>
                  <a:schemeClr val="accent1"/>
                </a:solidFill>
              </a:rPr>
              <a:t>xciting and challenging eras </a:t>
            </a:r>
            <a:r>
              <a:rPr lang="en-US" sz="4000" dirty="0" smtClean="0">
                <a:solidFill>
                  <a:schemeClr val="accent1"/>
                </a:solidFill>
              </a:rPr>
              <a:t>for Communication Industry </a:t>
            </a:r>
          </a:p>
          <a:p>
            <a:pPr algn="ctr" rtl="0"/>
            <a:r>
              <a:rPr lang="en-US" sz="4000" dirty="0" smtClean="0">
                <a:solidFill>
                  <a:schemeClr val="accent1"/>
                </a:solidFill>
              </a:rPr>
              <a:t>with </a:t>
            </a:r>
            <a:r>
              <a:rPr lang="en-US" sz="4000" smtClean="0">
                <a:solidFill>
                  <a:schemeClr val="accent1"/>
                </a:solidFill>
              </a:rPr>
              <a:t>close Interaction </a:t>
            </a:r>
            <a:r>
              <a:rPr lang="en-US" sz="4000" dirty="0" smtClean="0">
                <a:solidFill>
                  <a:schemeClr val="accent1"/>
                </a:solidFill>
              </a:rPr>
              <a:t>with SW, Control, AI, …</a:t>
            </a:r>
          </a:p>
          <a:p>
            <a:pPr algn="ctr" rtl="0"/>
            <a:endParaRPr lang="en-US" sz="4000" dirty="0" smtClean="0">
              <a:solidFill>
                <a:schemeClr val="accent1"/>
              </a:solidFill>
            </a:endParaRPr>
          </a:p>
          <a:p>
            <a:pPr algn="ctr" rtl="0"/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052" y="5252758"/>
            <a:ext cx="1164227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000" dirty="0" smtClean="0">
                <a:solidFill>
                  <a:schemeClr val="accent1"/>
                </a:solidFill>
              </a:rPr>
              <a:t>Welcome </a:t>
            </a:r>
            <a:r>
              <a:rPr lang="en-US" sz="4000" dirty="0">
                <a:solidFill>
                  <a:schemeClr val="accent1"/>
                </a:solidFill>
              </a:rPr>
              <a:t>a</a:t>
            </a:r>
            <a:r>
              <a:rPr lang="en-US" sz="4000" dirty="0" smtClean="0">
                <a:solidFill>
                  <a:schemeClr val="accent1"/>
                </a:solidFill>
              </a:rPr>
              <a:t>board </a:t>
            </a:r>
            <a:r>
              <a:rPr lang="en-US" sz="4000" dirty="0">
                <a:solidFill>
                  <a:schemeClr val="accent1"/>
                </a:solidFill>
              </a:rPr>
              <a:t>s</a:t>
            </a:r>
            <a:r>
              <a:rPr lang="en-US" sz="4000" dirty="0" smtClean="0">
                <a:solidFill>
                  <a:schemeClr val="accent1"/>
                </a:solidFill>
              </a:rPr>
              <a:t>uch excitement!!</a:t>
            </a:r>
            <a:endParaRPr lang="fa-IR" sz="4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59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48" y="4275991"/>
            <a:ext cx="684104" cy="1213338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4547796" y="606171"/>
            <a:ext cx="296235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b="1" dirty="0" smtClean="0">
                <a:solidFill>
                  <a:schemeClr val="accent4"/>
                </a:solidFill>
              </a:rPr>
              <a:t>1G and 2G (1979-2000)</a:t>
            </a:r>
            <a:endParaRPr lang="fa-IR" sz="3600" b="1" dirty="0">
              <a:solidFill>
                <a:schemeClr val="accent4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748" y="4443045"/>
            <a:ext cx="684104" cy="1213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696" y="4404002"/>
            <a:ext cx="684104" cy="12133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703" y="3874622"/>
            <a:ext cx="667401" cy="79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4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69753 -0.01227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83" y="-62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69622 -0.04121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18" y="-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27906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2.5G-4.5G (2000-2018)</a:t>
            </a:r>
            <a:endParaRPr lang="fa-I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72" y="2352094"/>
            <a:ext cx="938789" cy="17754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107" y="1584250"/>
            <a:ext cx="1006684" cy="8498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43816" y="3468440"/>
            <a:ext cx="255781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 smtClean="0">
                <a:solidFill>
                  <a:schemeClr val="accent1"/>
                </a:solidFill>
              </a:rPr>
              <a:t>Video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36228" y="5098435"/>
            <a:ext cx="17729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100111001</a:t>
            </a:r>
            <a:endParaRPr lang="fa-IR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107" y="1598587"/>
            <a:ext cx="1006684" cy="8498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43816" y="3482777"/>
            <a:ext cx="255781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 smtClean="0">
                <a:solidFill>
                  <a:schemeClr val="accent1"/>
                </a:solidFill>
              </a:rPr>
              <a:t>Video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36228" y="5098435"/>
            <a:ext cx="17729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100111001</a:t>
            </a:r>
            <a:endParaRPr lang="fa-IR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7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52969 0.0620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58" y="321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-0.54388 -0.077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01" y="-388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-0.54388 -0.2039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01" y="-1020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9" grpId="1"/>
      <p:bldP spid="16" grpId="0"/>
      <p:bldP spid="16" grpId="1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687" y="230443"/>
            <a:ext cx="8577442" cy="6433082"/>
          </a:xfrm>
        </p:spPr>
      </p:pic>
    </p:spTree>
    <p:extLst>
      <p:ext uri="{BB962C8B-B14F-4D97-AF65-F5344CB8AC3E}">
        <p14:creationId xmlns:p14="http://schemas.microsoft.com/office/powerpoint/2010/main" val="230664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/>
              <a:t>Ways to save/create time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6800" y="1629984"/>
            <a:ext cx="6456396" cy="3374233"/>
          </a:xfrm>
          <a:prstGeom prst="rect">
            <a:avLst/>
          </a:prstGeom>
          <a:noFill/>
        </p:spPr>
        <p:txBody>
          <a:bodyPr wrap="square" lIns="96000" tIns="96000" rIns="96000" bIns="96000" rtlCol="0">
            <a:spAutoFit/>
          </a:bodyPr>
          <a:lstStyle/>
          <a:p>
            <a:pPr marL="457189" indent="-457189" algn="l" defTabSz="609585" rtl="0" fontAlgn="base">
              <a:lnSpc>
                <a:spcPct val="150000"/>
              </a:lnSpc>
              <a:spcAft>
                <a:spcPts val="1600"/>
              </a:spcAft>
              <a:buAutoNum type="arabicParenR"/>
            </a:pPr>
            <a:r>
              <a:rPr lang="en-US" sz="2400" b="1" dirty="0">
                <a:cs typeface="Nokia Pure Headline Light"/>
              </a:rPr>
              <a:t>Change Time</a:t>
            </a:r>
            <a:r>
              <a:rPr lang="en-US" sz="2400" dirty="0">
                <a:cs typeface="Nokia Pure Headline Light"/>
              </a:rPr>
              <a:t>: Use differences in gravity and velocity</a:t>
            </a:r>
          </a:p>
          <a:p>
            <a:pPr marL="457189" indent="-457189" algn="l" defTabSz="609585" rtl="0" fontAlgn="base">
              <a:lnSpc>
                <a:spcPct val="150000"/>
              </a:lnSpc>
              <a:spcAft>
                <a:spcPts val="1600"/>
              </a:spcAft>
              <a:buAutoNum type="arabicParenR"/>
            </a:pPr>
            <a:r>
              <a:rPr lang="en-US" sz="2400" b="1" dirty="0">
                <a:cs typeface="Nokia Pure Headline Light"/>
              </a:rPr>
              <a:t>Change Lifetime</a:t>
            </a:r>
            <a:r>
              <a:rPr lang="en-US" sz="2400" dirty="0">
                <a:cs typeface="Nokia Pure Headline Light"/>
              </a:rPr>
              <a:t>: Discover “Fountain of Youth” or bioengineered equivalent</a:t>
            </a:r>
          </a:p>
          <a:p>
            <a:pPr marL="457189" indent="-457189" algn="l" defTabSz="609585" rtl="0" fontAlgn="base">
              <a:lnSpc>
                <a:spcPct val="150000"/>
              </a:lnSpc>
              <a:spcAft>
                <a:spcPts val="1600"/>
              </a:spcAft>
              <a:buAutoNum type="arabicParenR"/>
            </a:pPr>
            <a:r>
              <a:rPr lang="en-US" sz="2400" b="1" dirty="0">
                <a:cs typeface="Nokia Pure Headline Light"/>
              </a:rPr>
              <a:t>Change Usage of </a:t>
            </a:r>
            <a:r>
              <a:rPr lang="en-US" sz="2400" b="1" dirty="0" smtClean="0">
                <a:cs typeface="Nokia Pure Headline Light"/>
              </a:rPr>
              <a:t>Time by Reducing Distance!</a:t>
            </a:r>
            <a:endParaRPr lang="en-US" sz="2400" dirty="0">
              <a:cs typeface="Nokia Pure Headline Light"/>
            </a:endParaRPr>
          </a:p>
        </p:txBody>
      </p:sp>
      <p:pic>
        <p:nvPicPr>
          <p:cNvPr id="15364" name="Picture 4" descr="Image result for changing t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034" y="0"/>
            <a:ext cx="48979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417600" y="280800"/>
            <a:ext cx="8308800" cy="309600"/>
          </a:xfrm>
          <a:prstGeom prst="rect">
            <a:avLst/>
          </a:prstGeom>
        </p:spPr>
        <p:txBody>
          <a:bodyPr vert="horz" lIns="0" tIns="0" rIns="0" bIns="0" rtlCol="1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733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dirty="0" smtClean="0"/>
              <a:t>Ways to save/create time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3260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pPr algn="l" rtl="0"/>
            <a:r>
              <a:rPr lang="en-US" dirty="0" smtClean="0"/>
              <a:t>The Revolution</a:t>
            </a:r>
            <a:endParaRPr lang="fa-IR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3940982"/>
              </p:ext>
            </p:extLst>
          </p:nvPr>
        </p:nvGraphicFramePr>
        <p:xfrm>
          <a:off x="184148" y="953882"/>
          <a:ext cx="11921166" cy="590412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3905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82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975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9038">
                <a:tc>
                  <a:txBody>
                    <a:bodyPr/>
                    <a:lstStyle/>
                    <a:p>
                      <a:pPr algn="l"/>
                      <a:r>
                        <a:rPr lang="en-US" sz="2000" b="1" i="0" dirty="0">
                          <a:solidFill>
                            <a:schemeClr val="tx1"/>
                          </a:solidFill>
                          <a:latin typeface="+mj-lt"/>
                          <a:ea typeface="Nokia Pure Text Light" charset="0"/>
                          <a:cs typeface="Nokia Pure Text Light" charset="0"/>
                        </a:rPr>
                        <a:t>Tech.</a:t>
                      </a:r>
                      <a:r>
                        <a:rPr lang="en-US" sz="2000" b="1" i="0" baseline="0" dirty="0">
                          <a:solidFill>
                            <a:schemeClr val="tx1"/>
                          </a:solidFill>
                          <a:latin typeface="+mj-lt"/>
                          <a:ea typeface="Nokia Pure Text Light" charset="0"/>
                          <a:cs typeface="Nokia Pure Text Light" charset="0"/>
                        </a:rPr>
                        <a:t> Revolution</a:t>
                      </a:r>
                      <a:endParaRPr lang="en-US" sz="2000" b="1" i="0" dirty="0">
                        <a:solidFill>
                          <a:schemeClr val="tx1"/>
                        </a:solidFill>
                        <a:latin typeface="+mj-lt"/>
                        <a:ea typeface="Nokia Pure Text Light" charset="0"/>
                        <a:cs typeface="Nokia Pure Text Light" charset="0"/>
                      </a:endParaRPr>
                    </a:p>
                  </a:txBody>
                  <a:tcPr marL="67215" marR="67215" marT="32768" marB="32768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i="0" dirty="0">
                          <a:solidFill>
                            <a:schemeClr val="tx1"/>
                          </a:solidFill>
                          <a:latin typeface="+mj-lt"/>
                          <a:ea typeface="Nokia Pure Text Light" charset="0"/>
                          <a:cs typeface="Nokia Pure Text Light" charset="0"/>
                        </a:rPr>
                        <a:t>Enabling</a:t>
                      </a:r>
                      <a:r>
                        <a:rPr lang="en-US" sz="2000" b="1" i="0" baseline="0" dirty="0">
                          <a:solidFill>
                            <a:schemeClr val="tx1"/>
                          </a:solidFill>
                          <a:latin typeface="+mj-lt"/>
                          <a:ea typeface="Nokia Pure Text Light" charset="0"/>
                          <a:cs typeface="Nokia Pure Text Light" charset="0"/>
                        </a:rPr>
                        <a:t> </a:t>
                      </a:r>
                      <a:r>
                        <a:rPr lang="en-US" sz="2000" b="1" i="0" dirty="0">
                          <a:solidFill>
                            <a:schemeClr val="tx1"/>
                          </a:solidFill>
                          <a:latin typeface="+mj-lt"/>
                          <a:ea typeface="Nokia Pure Text Light" charset="0"/>
                          <a:cs typeface="Nokia Pure Text Light" charset="0"/>
                        </a:rPr>
                        <a:t>Technology</a:t>
                      </a:r>
                    </a:p>
                  </a:txBody>
                  <a:tcPr marL="67215" marR="67215" marT="32768" marB="32768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i="0" dirty="0">
                          <a:solidFill>
                            <a:schemeClr val="tx1"/>
                          </a:solidFill>
                          <a:latin typeface="+mj-lt"/>
                          <a:ea typeface="Nokia Pure Text Light" charset="0"/>
                          <a:cs typeface="Nokia Pure Text Light" charset="0"/>
                        </a:rPr>
                        <a:t>Connectivity</a:t>
                      </a:r>
                    </a:p>
                  </a:txBody>
                  <a:tcPr marL="67215" marR="67215" marT="32768" marB="32768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588"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Nokia Pure Text Light" charset="0"/>
                          <a:ea typeface="Nokia Pure Text Light" charset="0"/>
                          <a:cs typeface="Nokia Pure Text Light" charset="0"/>
                        </a:rPr>
                        <a:t>Financial (1600 </a:t>
                      </a:r>
                      <a:r>
                        <a:rPr lang="en-US" sz="1400" b="1" i="0" baseline="0" dirty="0">
                          <a:solidFill>
                            <a:schemeClr val="tx1"/>
                          </a:solidFill>
                          <a:latin typeface="Nokia Pure Text Light" charset="0"/>
                          <a:ea typeface="Nokia Pure Text Light" charset="0"/>
                          <a:cs typeface="Nokia Pure Text Light" charset="0"/>
                        </a:rPr>
                        <a:t>−</a:t>
                      </a:r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Nokia Pure Text Light" charset="0"/>
                          <a:ea typeface="Nokia Pure Text Light" charset="0"/>
                          <a:cs typeface="Nokia Pure Text Light" charset="0"/>
                        </a:rPr>
                        <a:t> 1740)</a:t>
                      </a:r>
                    </a:p>
                  </a:txBody>
                  <a:tcPr marL="67215" marR="67215" marT="32768" marB="32768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Nokia Pure Text Light" charset="0"/>
                          <a:ea typeface="Nokia Pure Text Light" charset="0"/>
                          <a:cs typeface="Nokia Pure Text Light" charset="0"/>
                        </a:rPr>
                        <a:t>Stocks</a:t>
                      </a:r>
                      <a:r>
                        <a:rPr lang="en-US" sz="1400" b="1" i="0" baseline="0" dirty="0">
                          <a:solidFill>
                            <a:schemeClr val="tx1"/>
                          </a:solidFill>
                          <a:latin typeface="Nokia Pure Text Light" charset="0"/>
                          <a:ea typeface="Nokia Pure Text Light" charset="0"/>
                          <a:cs typeface="Nokia Pure Text Light" charset="0"/>
                        </a:rPr>
                        <a:t> &amp; Bonds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Nokia Pure Text Light" charset="0"/>
                        <a:ea typeface="Nokia Pure Text Light" charset="0"/>
                        <a:cs typeface="Nokia Pure Text Light" charset="0"/>
                      </a:endParaRPr>
                    </a:p>
                  </a:txBody>
                  <a:tcPr marL="67215" marR="67215" marT="32768" marB="32768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Nokia Pure Text Light" charset="0"/>
                          <a:ea typeface="Nokia Pure Text Light" charset="0"/>
                          <a:cs typeface="Nokia Pure Text Light" charset="0"/>
                        </a:rPr>
                        <a:t>Banking</a:t>
                      </a:r>
                      <a:r>
                        <a:rPr lang="en-US" sz="1400" b="1" i="0" baseline="0" dirty="0">
                          <a:solidFill>
                            <a:schemeClr val="tx1"/>
                          </a:solidFill>
                          <a:latin typeface="Nokia Pure Text Light" charset="0"/>
                          <a:ea typeface="Nokia Pure Text Light" charset="0"/>
                          <a:cs typeface="Nokia Pure Text Light" charset="0"/>
                        </a:rPr>
                        <a:t> &amp; Stock Market Infrastructure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Nokia Pure Text Light" charset="0"/>
                        <a:ea typeface="Nokia Pure Text Light" charset="0"/>
                        <a:cs typeface="Nokia Pure Text Light" charset="0"/>
                      </a:endParaRPr>
                    </a:p>
                  </a:txBody>
                  <a:tcPr marL="67215" marR="67215" marT="32768" marB="32768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522"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Nokia Pure Text Light" charset="0"/>
                          <a:ea typeface="Nokia Pure Text Light" charset="0"/>
                          <a:cs typeface="Nokia Pure Text Light" charset="0"/>
                        </a:rPr>
                        <a:t>1</a:t>
                      </a:r>
                      <a:r>
                        <a:rPr lang="en-US" sz="1400" b="1" i="0" baseline="30000" dirty="0">
                          <a:solidFill>
                            <a:schemeClr val="tx1"/>
                          </a:solidFill>
                          <a:latin typeface="Nokia Pure Text Light" charset="0"/>
                          <a:ea typeface="Nokia Pure Text Light" charset="0"/>
                          <a:cs typeface="Nokia Pure Text Light" charset="0"/>
                        </a:rPr>
                        <a:t>st</a:t>
                      </a:r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Nokia Pure Text Light" charset="0"/>
                          <a:ea typeface="Nokia Pure Text Light" charset="0"/>
                          <a:cs typeface="Nokia Pure Text Light" charset="0"/>
                        </a:rPr>
                        <a:t> Industrial</a:t>
                      </a:r>
                      <a:r>
                        <a:rPr lang="en-US" sz="1400" b="1" i="0" baseline="0" dirty="0">
                          <a:solidFill>
                            <a:schemeClr val="tx1"/>
                          </a:solidFill>
                          <a:latin typeface="Nokia Pure Text Light" charset="0"/>
                          <a:ea typeface="Nokia Pure Text Light" charset="0"/>
                          <a:cs typeface="Nokia Pure Text Light" charset="0"/>
                        </a:rPr>
                        <a:t> (1780 − 1840)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Nokia Pure Text Light" charset="0"/>
                        <a:ea typeface="Nokia Pure Text Light" charset="0"/>
                        <a:cs typeface="Nokia Pure Text Light" charset="0"/>
                      </a:endParaRPr>
                    </a:p>
                  </a:txBody>
                  <a:tcPr marL="67215" marR="67215" marT="32768" marB="32768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Nokia Pure Text Light" charset="0"/>
                          <a:ea typeface="Nokia Pure Text Light" charset="0"/>
                          <a:cs typeface="Nokia Pure Text Light" charset="0"/>
                        </a:rPr>
                        <a:t>Steam</a:t>
                      </a:r>
                      <a:r>
                        <a:rPr lang="en-US" sz="1400" b="1" i="0" baseline="0" dirty="0">
                          <a:solidFill>
                            <a:schemeClr val="tx1"/>
                          </a:solidFill>
                          <a:latin typeface="Nokia Pure Text Light" charset="0"/>
                          <a:ea typeface="Nokia Pure Text Light" charset="0"/>
                          <a:cs typeface="Nokia Pure Text Light" charset="0"/>
                        </a:rPr>
                        <a:t> Engine &amp; Iron Production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Nokia Pure Text Light" charset="0"/>
                        <a:ea typeface="Nokia Pure Text Light" charset="0"/>
                        <a:cs typeface="Nokia Pure Text Light" charset="0"/>
                      </a:endParaRPr>
                    </a:p>
                  </a:txBody>
                  <a:tcPr marL="67215" marR="67215" marT="32768" marB="32768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Nokia Pure Text Light" charset="0"/>
                          <a:ea typeface="Nokia Pure Text Light" charset="0"/>
                          <a:cs typeface="Nokia Pure Text Light" charset="0"/>
                        </a:rPr>
                        <a:t>Rail</a:t>
                      </a:r>
                      <a:r>
                        <a:rPr lang="en-US" sz="1400" b="1" i="0" baseline="0" dirty="0">
                          <a:solidFill>
                            <a:schemeClr val="tx1"/>
                          </a:solidFill>
                          <a:latin typeface="Nokia Pure Text Light" charset="0"/>
                          <a:ea typeface="Nokia Pure Text Light" charset="0"/>
                          <a:cs typeface="Nokia Pure Text Light" charset="0"/>
                        </a:rPr>
                        <a:t> and Shipping Networks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Nokia Pure Text Light" charset="0"/>
                        <a:ea typeface="Nokia Pure Text Light" charset="0"/>
                        <a:cs typeface="Nokia Pure Text Light" charset="0"/>
                      </a:endParaRPr>
                    </a:p>
                  </a:txBody>
                  <a:tcPr marL="67215" marR="67215" marT="32768" marB="32768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2431"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baseline="0" dirty="0">
                          <a:solidFill>
                            <a:schemeClr val="tx1"/>
                          </a:solidFill>
                          <a:latin typeface="Nokia Pure Text Light" charset="0"/>
                          <a:ea typeface="Nokia Pure Text Light" charset="0"/>
                          <a:cs typeface="Nokia Pure Text Light" charset="0"/>
                        </a:rPr>
                        <a:t>2</a:t>
                      </a:r>
                      <a:r>
                        <a:rPr lang="en-US" sz="1400" b="1" i="0" baseline="30000" dirty="0">
                          <a:solidFill>
                            <a:schemeClr val="tx1"/>
                          </a:solidFill>
                          <a:latin typeface="Nokia Pure Text Light" charset="0"/>
                          <a:ea typeface="Nokia Pure Text Light" charset="0"/>
                          <a:cs typeface="Nokia Pure Text Light" charset="0"/>
                        </a:rPr>
                        <a:t>nd</a:t>
                      </a:r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Nokia Pure Text Light" charset="0"/>
                          <a:ea typeface="Nokia Pure Text Light" charset="0"/>
                          <a:cs typeface="Nokia Pure Text Light" charset="0"/>
                        </a:rPr>
                        <a:t> Industrial</a:t>
                      </a:r>
                      <a:r>
                        <a:rPr lang="en-US" sz="1400" b="1" i="0" baseline="0" dirty="0">
                          <a:solidFill>
                            <a:schemeClr val="tx1"/>
                          </a:solidFill>
                          <a:latin typeface="Nokia Pure Text Light" charset="0"/>
                          <a:ea typeface="Nokia Pure Text Light" charset="0"/>
                          <a:cs typeface="Nokia Pure Text Light" charset="0"/>
                        </a:rPr>
                        <a:t> (1880 − 1920)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Nokia Pure Text Light" charset="0"/>
                        <a:ea typeface="Nokia Pure Text Light" charset="0"/>
                        <a:cs typeface="Nokia Pure Text Light" charset="0"/>
                      </a:endParaRPr>
                    </a:p>
                  </a:txBody>
                  <a:tcPr marL="67215" marR="67215" marT="32768" marB="32768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Nokia Pure Text Light" charset="0"/>
                          <a:ea typeface="Nokia Pure Text Light" charset="0"/>
                          <a:cs typeface="Nokia Pure Text Light" charset="0"/>
                        </a:rPr>
                        <a:t>Steel &amp; Chemicals</a:t>
                      </a:r>
                    </a:p>
                  </a:txBody>
                  <a:tcPr marL="67215" marR="67215" marT="32768" marB="32768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Nokia Pure Text Light" charset="0"/>
                          <a:ea typeface="Nokia Pure Text Light" charset="0"/>
                          <a:cs typeface="Nokia Pure Text Light" charset="0"/>
                        </a:rPr>
                        <a:t>Extended Transportation</a:t>
                      </a:r>
                      <a:r>
                        <a:rPr lang="en-US" sz="1400" b="1" i="0" baseline="0" dirty="0">
                          <a:solidFill>
                            <a:schemeClr val="tx1"/>
                          </a:solidFill>
                          <a:latin typeface="Nokia Pure Text Light" charset="0"/>
                          <a:ea typeface="Nokia Pure Text Light" charset="0"/>
                          <a:cs typeface="Nokia Pure Text Light" charset="0"/>
                        </a:rPr>
                        <a:t> Networks</a:t>
                      </a:r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Nokia Pure Text Light" charset="0"/>
                          <a:ea typeface="Nokia Pure Text Light" charset="0"/>
                          <a:cs typeface="Nokia Pure Text Light" charset="0"/>
                        </a:rPr>
                        <a:t> Electricity &amp; Telecom </a:t>
                      </a:r>
                      <a:r>
                        <a:rPr lang="en-US" sz="1400" b="1" i="0" baseline="0" dirty="0">
                          <a:solidFill>
                            <a:schemeClr val="tx1"/>
                          </a:solidFill>
                          <a:latin typeface="Nokia Pure Text Light" charset="0"/>
                          <a:ea typeface="Nokia Pure Text Light" charset="0"/>
                          <a:cs typeface="Nokia Pure Text Light" charset="0"/>
                        </a:rPr>
                        <a:t>Networks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Nokia Pure Text Light" charset="0"/>
                        <a:ea typeface="Nokia Pure Text Light" charset="0"/>
                        <a:cs typeface="Nokia Pure Text Light" charset="0"/>
                      </a:endParaRPr>
                    </a:p>
                  </a:txBody>
                  <a:tcPr marL="67215" marR="67215" marT="32768" marB="32768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2431"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Nokia Pure Text Light" charset="0"/>
                          <a:ea typeface="Nokia Pure Text Light" charset="0"/>
                          <a:cs typeface="Nokia Pure Text Light" charset="0"/>
                        </a:rPr>
                        <a:t>Scientific-Tech</a:t>
                      </a:r>
                      <a:r>
                        <a:rPr lang="en-US" sz="1400" b="1" i="0" baseline="0" dirty="0">
                          <a:solidFill>
                            <a:schemeClr val="tx1"/>
                          </a:solidFill>
                          <a:latin typeface="Nokia Pure Text Light" charset="0"/>
                          <a:ea typeface="Nokia Pure Text Light" charset="0"/>
                          <a:cs typeface="Nokia Pure Text Light" charset="0"/>
                        </a:rPr>
                        <a:t>nical (1940 − 1970)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Nokia Pure Text Light" charset="0"/>
                        <a:ea typeface="Nokia Pure Text Light" charset="0"/>
                        <a:cs typeface="Nokia Pure Text Light" charset="0"/>
                      </a:endParaRPr>
                    </a:p>
                  </a:txBody>
                  <a:tcPr marL="67215" marR="67215" marT="32768" marB="32768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Nokia Pure Text Light" charset="0"/>
                          <a:ea typeface="Nokia Pure Text Light" charset="0"/>
                          <a:cs typeface="Nokia Pure Text Light" charset="0"/>
                        </a:rPr>
                        <a:t>Analog &amp;</a:t>
                      </a:r>
                      <a:r>
                        <a:rPr lang="en-US" sz="1400" b="1" i="0" baseline="0" dirty="0">
                          <a:solidFill>
                            <a:schemeClr val="tx1"/>
                          </a:solidFill>
                          <a:latin typeface="Nokia Pure Text Light" charset="0"/>
                          <a:ea typeface="Nokia Pure Text Light" charset="0"/>
                          <a:cs typeface="Nokia Pure Text Light" charset="0"/>
                        </a:rPr>
                        <a:t> D</a:t>
                      </a:r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Nokia Pure Text Light" charset="0"/>
                          <a:ea typeface="Nokia Pure Text Light" charset="0"/>
                          <a:cs typeface="Nokia Pure Text Light" charset="0"/>
                        </a:rPr>
                        <a:t>igital Signal</a:t>
                      </a:r>
                      <a:r>
                        <a:rPr lang="en-US" sz="1400" b="1" i="0" baseline="0" dirty="0">
                          <a:solidFill>
                            <a:schemeClr val="tx1"/>
                          </a:solidFill>
                          <a:latin typeface="Nokia Pure Text Light" charset="0"/>
                          <a:ea typeface="Nokia Pure Text Light" charset="0"/>
                          <a:cs typeface="Nokia Pure Text Light" charset="0"/>
                        </a:rPr>
                        <a:t> processing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Nokia Pure Text Light" charset="0"/>
                        <a:ea typeface="Nokia Pure Text Light" charset="0"/>
                        <a:cs typeface="Nokia Pure Text Light" charset="0"/>
                      </a:endParaRPr>
                    </a:p>
                  </a:txBody>
                  <a:tcPr marL="67215" marR="67215" marT="32768" marB="32768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Nokia Pure Text Light" charset="0"/>
                          <a:ea typeface="Nokia Pure Text Light" charset="0"/>
                          <a:cs typeface="Nokia Pure Text Light" charset="0"/>
                        </a:rPr>
                        <a:t>Digital</a:t>
                      </a:r>
                      <a:r>
                        <a:rPr lang="en-US" sz="1400" b="1" i="0" baseline="0" dirty="0">
                          <a:solidFill>
                            <a:schemeClr val="tx1"/>
                          </a:solidFill>
                          <a:latin typeface="Nokia Pure Text Light" charset="0"/>
                          <a:ea typeface="Nokia Pure Text Light" charset="0"/>
                          <a:cs typeface="Nokia Pure Text Light" charset="0"/>
                        </a:rPr>
                        <a:t> Communications Networks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Nokia Pure Text Light" charset="0"/>
                        <a:ea typeface="Nokia Pure Text Light" charset="0"/>
                        <a:cs typeface="Nokia Pure Text Light" charset="0"/>
                      </a:endParaRPr>
                    </a:p>
                  </a:txBody>
                  <a:tcPr marL="67215" marR="67215" marT="32768" marB="32768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2588"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Nokia Pure Text Light" charset="0"/>
                          <a:ea typeface="Nokia Pure Text Light" charset="0"/>
                          <a:cs typeface="Nokia Pure Text Light" charset="0"/>
                        </a:rPr>
                        <a:t>Information (1985 </a:t>
                      </a:r>
                      <a:r>
                        <a:rPr lang="en-US" sz="1400" b="1" i="0" baseline="0" dirty="0">
                          <a:solidFill>
                            <a:schemeClr val="tx1"/>
                          </a:solidFill>
                          <a:latin typeface="Nokia Pure Text Light" charset="0"/>
                          <a:ea typeface="Nokia Pure Text Light" charset="0"/>
                          <a:cs typeface="Nokia Pure Text Light" charset="0"/>
                        </a:rPr>
                        <a:t>−</a:t>
                      </a:r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Nokia Pure Text Light" charset="0"/>
                          <a:ea typeface="Nokia Pure Text Light" charset="0"/>
                          <a:cs typeface="Nokia Pure Text Light" charset="0"/>
                        </a:rPr>
                        <a:t> 2015)</a:t>
                      </a:r>
                    </a:p>
                  </a:txBody>
                  <a:tcPr marL="67215" marR="67215" marT="32768" marB="32768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Nokia Pure Text Light" charset="0"/>
                          <a:ea typeface="Nokia Pure Text Light" charset="0"/>
                          <a:cs typeface="Nokia Pure Text Light" charset="0"/>
                        </a:rPr>
                        <a:t>The Web, Cloud computing</a:t>
                      </a:r>
                      <a:r>
                        <a:rPr lang="en-US" sz="1400" b="1" i="0" baseline="0" dirty="0">
                          <a:solidFill>
                            <a:schemeClr val="tx1"/>
                          </a:solidFill>
                          <a:latin typeface="Nokia Pure Text Light" charset="0"/>
                          <a:ea typeface="Nokia Pure Text Light" charset="0"/>
                          <a:cs typeface="Nokia Pure Text Light" charset="0"/>
                        </a:rPr>
                        <a:t> &amp; Mobile devices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Nokia Pure Text Light" charset="0"/>
                        <a:ea typeface="Nokia Pure Text Light" charset="0"/>
                        <a:cs typeface="Nokia Pure Text Light" charset="0"/>
                      </a:endParaRPr>
                    </a:p>
                  </a:txBody>
                  <a:tcPr marL="67215" marR="67215" marT="32768" marB="32768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Nokia Pure Text Light" charset="0"/>
                          <a:ea typeface="Nokia Pure Text Light" charset="0"/>
                          <a:cs typeface="Nokia Pure Text Light" charset="0"/>
                        </a:rPr>
                        <a:t>Internet &amp; Broadband Access</a:t>
                      </a:r>
                    </a:p>
                  </a:txBody>
                  <a:tcPr marL="67215" marR="67215" marT="32768" marB="32768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7522"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Nokia Pure Text Medium" charset="0"/>
                          <a:ea typeface="Nokia Pure Text Medium" charset="0"/>
                          <a:cs typeface="Nokia Pure Text Medium" charset="0"/>
                        </a:rPr>
                        <a:t>Automation of Everything</a:t>
                      </a:r>
                      <a:r>
                        <a:rPr lang="en-US" sz="1400" b="1" i="0" baseline="0" dirty="0">
                          <a:solidFill>
                            <a:schemeClr val="tx1"/>
                          </a:solidFill>
                          <a:latin typeface="Nokia Pure Text Medium" charset="0"/>
                          <a:ea typeface="Nokia Pure Text Medium" charset="0"/>
                          <a:cs typeface="Nokia Pure Text Medium" charset="0"/>
                        </a:rPr>
                        <a:t> (2015 </a:t>
                      </a:r>
                      <a:r>
                        <a:rPr lang="en-US" sz="1400" b="1" i="0" baseline="0" dirty="0" smtClean="0">
                          <a:solidFill>
                            <a:schemeClr val="tx1"/>
                          </a:solidFill>
                          <a:latin typeface="Nokia Pure Text Medium" charset="0"/>
                          <a:ea typeface="Nokia Pure Text Medium" charset="0"/>
                          <a:cs typeface="Nokia Pure Text Medium" charset="0"/>
                        </a:rPr>
                        <a:t>− )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Nokia Pure Text Medium" charset="0"/>
                        <a:ea typeface="Nokia Pure Text Medium" charset="0"/>
                        <a:cs typeface="Nokia Pure Text Medium" charset="0"/>
                      </a:endParaRPr>
                    </a:p>
                  </a:txBody>
                  <a:tcPr marL="67215" marR="67215" marT="32768" marB="32768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Nokia Pure Text Medium" charset="0"/>
                          <a:ea typeface="Nokia Pure Text Medium" charset="0"/>
                          <a:cs typeface="Nokia Pure Text Medium" charset="0"/>
                        </a:rPr>
                        <a:t>Digital</a:t>
                      </a:r>
                      <a:r>
                        <a:rPr lang="en-US" sz="1400" b="1" i="0" baseline="0" dirty="0">
                          <a:solidFill>
                            <a:schemeClr val="tx1"/>
                          </a:solidFill>
                          <a:latin typeface="Nokia Pure Text Medium" charset="0"/>
                          <a:ea typeface="Nokia Pure Text Medium" charset="0"/>
                          <a:cs typeface="Nokia Pure Text Medium" charset="0"/>
                        </a:rPr>
                        <a:t> interfaces &amp; Data analysis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Nokia Pure Text Medium" charset="0"/>
                        <a:ea typeface="Nokia Pure Text Medium" charset="0"/>
                        <a:cs typeface="Nokia Pure Text Medium" charset="0"/>
                      </a:endParaRPr>
                    </a:p>
                  </a:txBody>
                  <a:tcPr marL="67215" marR="67215" marT="32768" marB="32768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solidFill>
                            <a:schemeClr val="tx1"/>
                          </a:solidFill>
                          <a:latin typeface="Nokia Pure Text Medium" charset="0"/>
                          <a:ea typeface="Nokia Pure Text Medium" charset="0"/>
                          <a:cs typeface="Nokia Pure Text Medium" charset="0"/>
                        </a:rPr>
                        <a:t>Future X </a:t>
                      </a:r>
                      <a:r>
                        <a:rPr lang="en-US" sz="1400" b="1" i="0" baseline="0" dirty="0" smtClean="0">
                          <a:solidFill>
                            <a:schemeClr val="tx1"/>
                          </a:solidFill>
                          <a:latin typeface="Nokia Pure Text Medium" charset="0"/>
                          <a:ea typeface="Nokia Pure Text Medium" charset="0"/>
                          <a:cs typeface="Nokia Pure Text Medium" charset="0"/>
                        </a:rPr>
                        <a:t>Network: Create Time!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Nokia Pure Text Medium" charset="0"/>
                        <a:ea typeface="Nokia Pure Text Medium" charset="0"/>
                        <a:cs typeface="Nokia Pure Text Medium" charset="0"/>
                      </a:endParaRPr>
                    </a:p>
                  </a:txBody>
                  <a:tcPr marL="67215" marR="67215" marT="32768" marB="32768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462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08" y="0"/>
            <a:ext cx="7593099" cy="693379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007" y="1072970"/>
            <a:ext cx="420174" cy="8534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695" y="3768999"/>
            <a:ext cx="420174" cy="853404"/>
          </a:xfrm>
          <a:prstGeom prst="rect">
            <a:avLst/>
          </a:prstGeom>
          <a:effectLst>
            <a:glow rad="330200">
              <a:schemeClr val="accent6">
                <a:alpha val="27000"/>
              </a:schemeClr>
            </a:glow>
            <a:outerShdw blurRad="50800" dist="50800" dir="5400000" sx="64000" sy="64000" algn="ctr" rotWithShape="0">
              <a:srgbClr val="000000">
                <a:alpha val="0"/>
              </a:srgbClr>
            </a:outerShdw>
            <a:softEdge rad="25400"/>
          </a:effectLst>
        </p:spPr>
      </p:pic>
      <p:cxnSp>
        <p:nvCxnSpPr>
          <p:cNvPr id="18" name="Straight Arrow Connector 17"/>
          <p:cNvCxnSpPr/>
          <p:nvPr/>
        </p:nvCxnSpPr>
        <p:spPr>
          <a:xfrm flipV="1">
            <a:off x="8358908" y="4195701"/>
            <a:ext cx="2711801" cy="31914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277802" y="2563194"/>
            <a:ext cx="335456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Real-time Interaction </a:t>
            </a:r>
            <a:endParaRPr lang="fa-IR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AutoShape 2" descr="5G_volker"/>
          <p:cNvSpPr>
            <a:spLocks noChangeAspect="1" noChangeArrowheads="1"/>
          </p:cNvSpPr>
          <p:nvPr/>
        </p:nvSpPr>
        <p:spPr bwMode="auto">
          <a:xfrm>
            <a:off x="155575" y="-144463"/>
            <a:ext cx="5085498" cy="508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471" y="921507"/>
            <a:ext cx="508554" cy="5112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213" y="854570"/>
            <a:ext cx="497304" cy="6451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247" y="1566608"/>
            <a:ext cx="452258" cy="5447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4967" y="1626495"/>
            <a:ext cx="449561" cy="48491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>
            <a:off x="8468669" y="1177120"/>
            <a:ext cx="2383319" cy="2698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21153706">
            <a:off x="8934456" y="914655"/>
            <a:ext cx="161425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dirty="0" smtClean="0">
                <a:solidFill>
                  <a:schemeClr val="accent1"/>
                </a:solidFill>
              </a:rPr>
              <a:t>Sensing (Rx)</a:t>
            </a:r>
            <a:endParaRPr lang="fa-IR" sz="2000" dirty="0">
              <a:solidFill>
                <a:schemeClr val="accent1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rot="11700000" flipH="1">
            <a:off x="8485787" y="1699504"/>
            <a:ext cx="2383319" cy="2698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463289">
            <a:off x="8732732" y="1492821"/>
            <a:ext cx="212312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dirty="0" smtClean="0">
                <a:solidFill>
                  <a:schemeClr val="accent1"/>
                </a:solidFill>
              </a:rPr>
              <a:t>Actuation (</a:t>
            </a:r>
            <a:r>
              <a:rPr lang="en-US" sz="2000" dirty="0" err="1" smtClean="0">
                <a:solidFill>
                  <a:schemeClr val="accent1"/>
                </a:solidFill>
              </a:rPr>
              <a:t>Tx</a:t>
            </a:r>
            <a:r>
              <a:rPr lang="en-US" sz="2000" dirty="0">
                <a:solidFill>
                  <a:schemeClr val="accent1"/>
                </a:solidFill>
              </a:rPr>
              <a:t>)</a:t>
            </a:r>
            <a:endParaRPr lang="fa-IR" sz="2000" dirty="0">
              <a:solidFill>
                <a:schemeClr val="accent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651" y="5373238"/>
            <a:ext cx="509725" cy="6421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695" y="5452502"/>
            <a:ext cx="507963" cy="56291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568306" y="5772165"/>
            <a:ext cx="400447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dirty="0" smtClean="0">
                <a:solidFill>
                  <a:schemeClr val="accent1"/>
                </a:solidFill>
              </a:rPr>
              <a:t>Example:</a:t>
            </a:r>
          </a:p>
          <a:p>
            <a:pPr algn="ctr" rtl="0"/>
            <a:r>
              <a:rPr lang="en-US" sz="2000" dirty="0" err="1" smtClean="0">
                <a:solidFill>
                  <a:schemeClr val="accent1"/>
                </a:solidFill>
              </a:rPr>
              <a:t>mmWave</a:t>
            </a:r>
            <a:r>
              <a:rPr lang="en-US" sz="2000" dirty="0" smtClean="0">
                <a:solidFill>
                  <a:schemeClr val="accent1"/>
                </a:solidFill>
              </a:rPr>
              <a:t> and THz </a:t>
            </a:r>
          </a:p>
          <a:p>
            <a:pPr algn="ctr" rtl="0"/>
            <a:r>
              <a:rPr lang="en-US" sz="2000" dirty="0" smtClean="0">
                <a:solidFill>
                  <a:schemeClr val="accent1"/>
                </a:solidFill>
              </a:rPr>
              <a:t>Micro/Nano sensors</a:t>
            </a:r>
            <a:endParaRPr lang="fa-IR" sz="2000" dirty="0">
              <a:solidFill>
                <a:schemeClr val="accent1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326" y="5307255"/>
            <a:ext cx="420174" cy="853404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>
          <a:xfrm flipH="1">
            <a:off x="8421985" y="5718001"/>
            <a:ext cx="2145829" cy="159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8750394" y="5307255"/>
            <a:ext cx="148901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dirty="0" smtClean="0">
                <a:solidFill>
                  <a:schemeClr val="accent1"/>
                </a:solidFill>
              </a:rPr>
              <a:t>Information</a:t>
            </a:r>
            <a:endParaRPr lang="fa-IR" sz="2000" dirty="0">
              <a:solidFill>
                <a:schemeClr val="accent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297946" y="3821051"/>
            <a:ext cx="267686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dirty="0" smtClean="0">
                <a:solidFill>
                  <a:schemeClr val="accent1"/>
                </a:solidFill>
              </a:rPr>
              <a:t>“Tele” Presence</a:t>
            </a:r>
            <a:endParaRPr lang="fa-IR" dirty="0">
              <a:solidFill>
                <a:schemeClr val="accent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8257" y="381327"/>
            <a:ext cx="591368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What does 5G bring to us?</a:t>
            </a:r>
            <a:endParaRPr lang="fa-IR" sz="36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368" y="3768999"/>
            <a:ext cx="420174" cy="85340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77945" y="1806590"/>
            <a:ext cx="6734315" cy="3099204"/>
            <a:chOff x="377945" y="1806590"/>
            <a:chExt cx="6734315" cy="309920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7945" y="1819078"/>
              <a:ext cx="6734315" cy="3086716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3112927" y="1806590"/>
              <a:ext cx="1453268" cy="646331"/>
              <a:chOff x="3120192" y="2001142"/>
              <a:chExt cx="1453268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3120192" y="2012394"/>
                <a:ext cx="1453268" cy="62382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141987" y="2001142"/>
                <a:ext cx="137627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/>
                  <a:t>Massive Broadband</a:t>
                </a:r>
                <a:endParaRPr lang="en-US" b="1" dirty="0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1058911" y="3893042"/>
              <a:ext cx="1453268" cy="623826"/>
              <a:chOff x="3120192" y="2012394"/>
              <a:chExt cx="1453268" cy="623826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3120192" y="2012394"/>
                <a:ext cx="1453268" cy="62382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158686" y="2133153"/>
                <a:ext cx="13762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/>
                  <a:t>Massive </a:t>
                </a:r>
                <a:r>
                  <a:rPr lang="en-US" b="1" dirty="0" err="1" smtClean="0"/>
                  <a:t>IoT</a:t>
                </a:r>
                <a:endParaRPr lang="en-US" b="1" dirty="0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5140198" y="3893042"/>
              <a:ext cx="1453268" cy="646331"/>
              <a:chOff x="3120192" y="2001142"/>
              <a:chExt cx="1453268" cy="646331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3120192" y="2012394"/>
                <a:ext cx="1453268" cy="62382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3141987" y="2001142"/>
                <a:ext cx="137627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/>
                  <a:t>Critical Low Latency</a:t>
                </a:r>
                <a:endParaRPr lang="en-US" b="1" dirty="0"/>
              </a:p>
            </p:txBody>
          </p:sp>
        </p:grpSp>
      </p:grpSp>
      <p:sp>
        <p:nvSpPr>
          <p:cNvPr id="41" name="TextBox 40"/>
          <p:cNvSpPr txBox="1"/>
          <p:nvPr/>
        </p:nvSpPr>
        <p:spPr>
          <a:xfrm>
            <a:off x="818696" y="370074"/>
            <a:ext cx="591368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No communication limits…</a:t>
            </a:r>
            <a:endParaRPr lang="fa-IR" sz="36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04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235 0.35046 " pathEditMode="relative" ptsTypes="AA">
                                      <p:cBhvr>
                                        <p:cTn id="2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3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1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1" grpId="0"/>
      <p:bldP spid="25" grpId="0"/>
      <p:bldP spid="31" grpId="0"/>
      <p:bldP spid="35" grpId="0"/>
      <p:bldP spid="26" grpId="0"/>
      <p:bldP spid="28" grpId="0"/>
      <p:bldP spid="28" grpId="1"/>
      <p:bldP spid="41" grpId="0"/>
      <p:bldP spid="4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821" y="507956"/>
            <a:ext cx="1205987" cy="1420866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786" y="1939998"/>
            <a:ext cx="995311" cy="9908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67" y="2501650"/>
            <a:ext cx="1086542" cy="9439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44" y="4246179"/>
            <a:ext cx="1024980" cy="9821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66" y="743884"/>
            <a:ext cx="1179243" cy="129060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3789"/>
            <a:ext cx="1465324" cy="13712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0" y="5201714"/>
            <a:ext cx="1435171" cy="12852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901" y="2140979"/>
            <a:ext cx="1681245" cy="28678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393" y="2162444"/>
            <a:ext cx="737589" cy="9396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485" y="5297071"/>
            <a:ext cx="701053" cy="814429"/>
          </a:xfrm>
          <a:prstGeom prst="rect">
            <a:avLst/>
          </a:prstGeom>
          <a:solidFill>
            <a:srgbClr val="D9D9D9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512" y="3188657"/>
            <a:ext cx="777168" cy="9245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10" y="4463039"/>
            <a:ext cx="587948" cy="6620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537" y="2243478"/>
            <a:ext cx="515935" cy="38877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01146" y="2036970"/>
            <a:ext cx="538690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dirty="0">
                <a:solidFill>
                  <a:srgbClr val="9D4242"/>
                </a:solidFill>
              </a:rPr>
              <a:t>5G is </a:t>
            </a:r>
            <a:r>
              <a:rPr lang="en-US" sz="3200" dirty="0" smtClean="0">
                <a:solidFill>
                  <a:srgbClr val="9D4242"/>
                </a:solidFill>
              </a:rPr>
              <a:t>NOT </a:t>
            </a:r>
            <a:r>
              <a:rPr lang="en-US" sz="3200" dirty="0">
                <a:solidFill>
                  <a:srgbClr val="9D4242"/>
                </a:solidFill>
              </a:rPr>
              <a:t>about more </a:t>
            </a:r>
            <a:endParaRPr lang="en-US" sz="3200" dirty="0" smtClean="0">
              <a:solidFill>
                <a:srgbClr val="9D4242"/>
              </a:solidFill>
            </a:endParaRPr>
          </a:p>
          <a:p>
            <a:pPr algn="ctr" rtl="0"/>
            <a:r>
              <a:rPr lang="en-US" sz="3200" dirty="0" smtClean="0">
                <a:solidFill>
                  <a:srgbClr val="9D4242"/>
                </a:solidFill>
              </a:rPr>
              <a:t>speed or lower latency</a:t>
            </a:r>
            <a:endParaRPr lang="fa-IR" sz="3200" dirty="0">
              <a:solidFill>
                <a:srgbClr val="9D424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79553" y="7198"/>
            <a:ext cx="689003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b="1" dirty="0" smtClean="0">
                <a:solidFill>
                  <a:srgbClr val="002060"/>
                </a:solidFill>
              </a:rPr>
              <a:t>Challenge: How does 5G affect our lives from its starting date?</a:t>
            </a:r>
            <a:endParaRPr lang="fa-IR" sz="36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628" y="3160641"/>
            <a:ext cx="1366772" cy="907967"/>
          </a:xfrm>
          <a:prstGeom prst="rect">
            <a:avLst/>
          </a:prstGeom>
          <a:noFill/>
        </p:spPr>
      </p:pic>
      <p:cxnSp>
        <p:nvCxnSpPr>
          <p:cNvPr id="13" name="Straight Arrow Connector 12"/>
          <p:cNvCxnSpPr/>
          <p:nvPr/>
        </p:nvCxnSpPr>
        <p:spPr>
          <a:xfrm>
            <a:off x="4776681" y="2291719"/>
            <a:ext cx="343220" cy="49194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4563085" y="3425902"/>
            <a:ext cx="441496" cy="1864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563085" y="3955514"/>
            <a:ext cx="427193" cy="2445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4879535" y="4512171"/>
            <a:ext cx="240366" cy="52945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142003" y="2107532"/>
            <a:ext cx="458889" cy="32787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1280319" y="3065759"/>
            <a:ext cx="458889" cy="32787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1365502" y="4859102"/>
            <a:ext cx="458889" cy="32787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1085876" y="2158452"/>
            <a:ext cx="559251" cy="26653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3238716" y="4931928"/>
            <a:ext cx="523324" cy="35409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310152" y="4182904"/>
            <a:ext cx="371204" cy="3089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71536" y="1497039"/>
            <a:ext cx="507999" cy="5079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741" y="5400318"/>
            <a:ext cx="1293464" cy="129346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891402" y="3428898"/>
            <a:ext cx="5386907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 smtClean="0">
                <a:solidFill>
                  <a:srgbClr val="9D4242"/>
                </a:solidFill>
              </a:rPr>
              <a:t>All</a:t>
            </a:r>
            <a:r>
              <a:rPr lang="en-US" sz="3200" dirty="0" smtClean="0">
                <a:solidFill>
                  <a:srgbClr val="9D4242"/>
                </a:solidFill>
              </a:rPr>
              <a:t> aspects of our lives affected</a:t>
            </a:r>
          </a:p>
          <a:p>
            <a:pPr algn="ctr" rtl="0"/>
            <a:endParaRPr lang="en-US" sz="3200" dirty="0" smtClean="0">
              <a:solidFill>
                <a:srgbClr val="9D4242"/>
              </a:solidFill>
            </a:endParaRPr>
          </a:p>
          <a:p>
            <a:pPr algn="ctr" rtl="0"/>
            <a:r>
              <a:rPr lang="en-US" sz="3200" dirty="0" smtClean="0">
                <a:solidFill>
                  <a:srgbClr val="9D4242"/>
                </a:solidFill>
              </a:rPr>
              <a:t>Can not just turn off our phones and get disconnected!</a:t>
            </a:r>
          </a:p>
        </p:txBody>
      </p:sp>
      <p:sp>
        <p:nvSpPr>
          <p:cNvPr id="36" name="Footer Placeholder 2"/>
          <p:cNvSpPr txBox="1">
            <a:spLocks/>
          </p:cNvSpPr>
          <p:nvPr/>
        </p:nvSpPr>
        <p:spPr>
          <a:xfrm>
            <a:off x="5193255" y="6584317"/>
            <a:ext cx="6998745" cy="109465"/>
          </a:xfrm>
          <a:prstGeom prst="rect">
            <a:avLst/>
          </a:prstGeom>
        </p:spPr>
        <p:txBody>
          <a:bodyPr/>
          <a:lstStyle>
            <a:defPPr>
              <a:defRPr lang="fa-IR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Department of Electrical Engineering - Sharif University of Technology</a:t>
            </a:r>
            <a:endParaRPr lang="fa-IR" sz="1400" dirty="0"/>
          </a:p>
        </p:txBody>
      </p:sp>
    </p:spTree>
    <p:extLst>
      <p:ext uri="{BB962C8B-B14F-4D97-AF65-F5344CB8AC3E}">
        <p14:creationId xmlns:p14="http://schemas.microsoft.com/office/powerpoint/2010/main" val="162174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10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10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10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0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100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2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10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10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10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2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10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89608" y="68007"/>
            <a:ext cx="584391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 smtClean="0">
                <a:solidFill>
                  <a:srgbClr val="002060"/>
                </a:solidFill>
              </a:rPr>
              <a:t>Networks of 5G and Beyond</a:t>
            </a:r>
            <a:endParaRPr lang="fa-IR" sz="3200" b="1" dirty="0">
              <a:solidFill>
                <a:srgbClr val="002060"/>
              </a:solidFill>
            </a:endParaRPr>
          </a:p>
        </p:txBody>
      </p:sp>
      <p:sp>
        <p:nvSpPr>
          <p:cNvPr id="5" name="Isosceles Triangle 4"/>
          <p:cNvSpPr/>
          <p:nvPr/>
        </p:nvSpPr>
        <p:spPr>
          <a:xfrm>
            <a:off x="1286800" y="2069268"/>
            <a:ext cx="3048000" cy="2326105"/>
          </a:xfrm>
          <a:prstGeom prst="triangle">
            <a:avLst/>
          </a:prstGeom>
          <a:solidFill>
            <a:srgbClr val="D8D8D8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TextBox 6"/>
          <p:cNvSpPr txBox="1"/>
          <p:nvPr/>
        </p:nvSpPr>
        <p:spPr>
          <a:xfrm>
            <a:off x="1976611" y="1699936"/>
            <a:ext cx="166837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dirty="0">
                <a:solidFill>
                  <a:srgbClr val="002060"/>
                </a:solidFill>
              </a:rPr>
              <a:t>F</a:t>
            </a:r>
            <a:r>
              <a:rPr lang="en-US" sz="2000" dirty="0" smtClean="0">
                <a:solidFill>
                  <a:srgbClr val="002060"/>
                </a:solidFill>
              </a:rPr>
              <a:t>lexibility</a:t>
            </a:r>
            <a:endParaRPr lang="fa-IR" sz="20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7278" y="4396830"/>
            <a:ext cx="210535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dirty="0" smtClean="0">
                <a:solidFill>
                  <a:srgbClr val="002060"/>
                </a:solidFill>
              </a:rPr>
              <a:t>Self-Adaptation</a:t>
            </a:r>
            <a:endParaRPr lang="fa-IR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2610" y="4395373"/>
            <a:ext cx="166837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dirty="0" smtClean="0">
                <a:solidFill>
                  <a:srgbClr val="002060"/>
                </a:solidFill>
              </a:rPr>
              <a:t>Robustness</a:t>
            </a:r>
            <a:endParaRPr lang="fa-IR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2740" y="3189056"/>
            <a:ext cx="205065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dirty="0" smtClean="0">
                <a:solidFill>
                  <a:srgbClr val="002060"/>
                </a:solidFill>
              </a:rPr>
              <a:t>Alive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917" y="1233300"/>
            <a:ext cx="625642" cy="539824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9208170" y="1715506"/>
            <a:ext cx="673768" cy="1796716"/>
          </a:xfrm>
          <a:custGeom>
            <a:avLst/>
            <a:gdLst>
              <a:gd name="connsiteX0" fmla="*/ 673768 w 673768"/>
              <a:gd name="connsiteY0" fmla="*/ 0 h 1796716"/>
              <a:gd name="connsiteX1" fmla="*/ 657726 w 673768"/>
              <a:gd name="connsiteY1" fmla="*/ 352926 h 1796716"/>
              <a:gd name="connsiteX2" fmla="*/ 641684 w 673768"/>
              <a:gd name="connsiteY2" fmla="*/ 401053 h 1796716"/>
              <a:gd name="connsiteX3" fmla="*/ 593557 w 673768"/>
              <a:gd name="connsiteY3" fmla="*/ 433137 h 1796716"/>
              <a:gd name="connsiteX4" fmla="*/ 529389 w 673768"/>
              <a:gd name="connsiteY4" fmla="*/ 529390 h 1796716"/>
              <a:gd name="connsiteX5" fmla="*/ 385010 w 673768"/>
              <a:gd name="connsiteY5" fmla="*/ 609600 h 1796716"/>
              <a:gd name="connsiteX6" fmla="*/ 336884 w 673768"/>
              <a:gd name="connsiteY6" fmla="*/ 641684 h 1796716"/>
              <a:gd name="connsiteX7" fmla="*/ 272715 w 673768"/>
              <a:gd name="connsiteY7" fmla="*/ 705853 h 1796716"/>
              <a:gd name="connsiteX8" fmla="*/ 192505 w 673768"/>
              <a:gd name="connsiteY8" fmla="*/ 946484 h 1796716"/>
              <a:gd name="connsiteX9" fmla="*/ 176463 w 673768"/>
              <a:gd name="connsiteY9" fmla="*/ 994611 h 1796716"/>
              <a:gd name="connsiteX10" fmla="*/ 160421 w 673768"/>
              <a:gd name="connsiteY10" fmla="*/ 1042737 h 1796716"/>
              <a:gd name="connsiteX11" fmla="*/ 128336 w 673768"/>
              <a:gd name="connsiteY11" fmla="*/ 1251284 h 1796716"/>
              <a:gd name="connsiteX12" fmla="*/ 96252 w 673768"/>
              <a:gd name="connsiteY12" fmla="*/ 1347537 h 1796716"/>
              <a:gd name="connsiteX13" fmla="*/ 80210 w 673768"/>
              <a:gd name="connsiteY13" fmla="*/ 1395663 h 1796716"/>
              <a:gd name="connsiteX14" fmla="*/ 48126 w 673768"/>
              <a:gd name="connsiteY14" fmla="*/ 1620253 h 1796716"/>
              <a:gd name="connsiteX15" fmla="*/ 16042 w 673768"/>
              <a:gd name="connsiteY15" fmla="*/ 1716505 h 1796716"/>
              <a:gd name="connsiteX16" fmla="*/ 0 w 673768"/>
              <a:gd name="connsiteY16" fmla="*/ 1764632 h 1796716"/>
              <a:gd name="connsiteX17" fmla="*/ 0 w 673768"/>
              <a:gd name="connsiteY17" fmla="*/ 1796716 h 1796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73768" h="1796716">
                <a:moveTo>
                  <a:pt x="673768" y="0"/>
                </a:moveTo>
                <a:cubicBezTo>
                  <a:pt x="668421" y="117642"/>
                  <a:pt x="667117" y="235538"/>
                  <a:pt x="657726" y="352926"/>
                </a:cubicBezTo>
                <a:cubicBezTo>
                  <a:pt x="656378" y="369782"/>
                  <a:pt x="652248" y="387848"/>
                  <a:pt x="641684" y="401053"/>
                </a:cubicBezTo>
                <a:cubicBezTo>
                  <a:pt x="629640" y="416108"/>
                  <a:pt x="609599" y="422442"/>
                  <a:pt x="593557" y="433137"/>
                </a:cubicBezTo>
                <a:cubicBezTo>
                  <a:pt x="572168" y="465221"/>
                  <a:pt x="565971" y="517196"/>
                  <a:pt x="529389" y="529390"/>
                </a:cubicBezTo>
                <a:cubicBezTo>
                  <a:pt x="444682" y="557626"/>
                  <a:pt x="495332" y="536052"/>
                  <a:pt x="385010" y="609600"/>
                </a:cubicBezTo>
                <a:cubicBezTo>
                  <a:pt x="368968" y="620295"/>
                  <a:pt x="350517" y="628051"/>
                  <a:pt x="336884" y="641684"/>
                </a:cubicBezTo>
                <a:lnTo>
                  <a:pt x="272715" y="705853"/>
                </a:lnTo>
                <a:lnTo>
                  <a:pt x="192505" y="946484"/>
                </a:lnTo>
                <a:lnTo>
                  <a:pt x="176463" y="994611"/>
                </a:lnTo>
                <a:lnTo>
                  <a:pt x="160421" y="1042737"/>
                </a:lnTo>
                <a:cubicBezTo>
                  <a:pt x="157027" y="1066498"/>
                  <a:pt x="135759" y="1221593"/>
                  <a:pt x="128336" y="1251284"/>
                </a:cubicBezTo>
                <a:cubicBezTo>
                  <a:pt x="120133" y="1284094"/>
                  <a:pt x="106947" y="1315453"/>
                  <a:pt x="96252" y="1347537"/>
                </a:cubicBezTo>
                <a:lnTo>
                  <a:pt x="80210" y="1395663"/>
                </a:lnTo>
                <a:cubicBezTo>
                  <a:pt x="69062" y="1507148"/>
                  <a:pt x="74294" y="1533026"/>
                  <a:pt x="48126" y="1620253"/>
                </a:cubicBezTo>
                <a:cubicBezTo>
                  <a:pt x="38408" y="1652646"/>
                  <a:pt x="26737" y="1684421"/>
                  <a:pt x="16042" y="1716505"/>
                </a:cubicBezTo>
                <a:cubicBezTo>
                  <a:pt x="10695" y="1732547"/>
                  <a:pt x="0" y="1747722"/>
                  <a:pt x="0" y="1764632"/>
                </a:cubicBezTo>
                <a:lnTo>
                  <a:pt x="0" y="1796716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5" name="Freeform 14"/>
          <p:cNvSpPr/>
          <p:nvPr/>
        </p:nvSpPr>
        <p:spPr>
          <a:xfrm>
            <a:off x="9240211" y="2309064"/>
            <a:ext cx="385053" cy="1219200"/>
          </a:xfrm>
          <a:custGeom>
            <a:avLst/>
            <a:gdLst>
              <a:gd name="connsiteX0" fmla="*/ 385053 w 385053"/>
              <a:gd name="connsiteY0" fmla="*/ 0 h 1219200"/>
              <a:gd name="connsiteX1" fmla="*/ 336927 w 385053"/>
              <a:gd name="connsiteY1" fmla="*/ 80211 h 1219200"/>
              <a:gd name="connsiteX2" fmla="*/ 304843 w 385053"/>
              <a:gd name="connsiteY2" fmla="*/ 176463 h 1219200"/>
              <a:gd name="connsiteX3" fmla="*/ 272759 w 385053"/>
              <a:gd name="connsiteY3" fmla="*/ 224589 h 1219200"/>
              <a:gd name="connsiteX4" fmla="*/ 208590 w 385053"/>
              <a:gd name="connsiteY4" fmla="*/ 368968 h 1219200"/>
              <a:gd name="connsiteX5" fmla="*/ 176506 w 385053"/>
              <a:gd name="connsiteY5" fmla="*/ 737937 h 1219200"/>
              <a:gd name="connsiteX6" fmla="*/ 128380 w 385053"/>
              <a:gd name="connsiteY6" fmla="*/ 946484 h 1219200"/>
              <a:gd name="connsiteX7" fmla="*/ 112338 w 385053"/>
              <a:gd name="connsiteY7" fmla="*/ 994611 h 1219200"/>
              <a:gd name="connsiteX8" fmla="*/ 80253 w 385053"/>
              <a:gd name="connsiteY8" fmla="*/ 1026695 h 1219200"/>
              <a:gd name="connsiteX9" fmla="*/ 16085 w 385053"/>
              <a:gd name="connsiteY9" fmla="*/ 1155032 h 1219200"/>
              <a:gd name="connsiteX10" fmla="*/ 43 w 385053"/>
              <a:gd name="connsiteY10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5053" h="1219200">
                <a:moveTo>
                  <a:pt x="385053" y="0"/>
                </a:moveTo>
                <a:cubicBezTo>
                  <a:pt x="369011" y="26737"/>
                  <a:pt x="349829" y="51825"/>
                  <a:pt x="336927" y="80211"/>
                </a:cubicBezTo>
                <a:cubicBezTo>
                  <a:pt x="322932" y="110999"/>
                  <a:pt x="323603" y="148323"/>
                  <a:pt x="304843" y="176463"/>
                </a:cubicBezTo>
                <a:cubicBezTo>
                  <a:pt x="294148" y="192505"/>
                  <a:pt x="280589" y="206971"/>
                  <a:pt x="272759" y="224589"/>
                </a:cubicBezTo>
                <a:cubicBezTo>
                  <a:pt x="196396" y="396404"/>
                  <a:pt x="281200" y="260053"/>
                  <a:pt x="208590" y="368968"/>
                </a:cubicBezTo>
                <a:cubicBezTo>
                  <a:pt x="186504" y="744440"/>
                  <a:pt x="208995" y="526755"/>
                  <a:pt x="176506" y="737937"/>
                </a:cubicBezTo>
                <a:cubicBezTo>
                  <a:pt x="152706" y="892638"/>
                  <a:pt x="175082" y="806376"/>
                  <a:pt x="128380" y="946484"/>
                </a:cubicBezTo>
                <a:cubicBezTo>
                  <a:pt x="123033" y="962526"/>
                  <a:pt x="124295" y="982654"/>
                  <a:pt x="112338" y="994611"/>
                </a:cubicBezTo>
                <a:lnTo>
                  <a:pt x="80253" y="1026695"/>
                </a:lnTo>
                <a:cubicBezTo>
                  <a:pt x="43386" y="1137296"/>
                  <a:pt x="72083" y="1099033"/>
                  <a:pt x="16085" y="1155032"/>
                </a:cubicBezTo>
                <a:cubicBezTo>
                  <a:pt x="-1648" y="1208231"/>
                  <a:pt x="43" y="1186248"/>
                  <a:pt x="43" y="12192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6" name="Freeform 15"/>
          <p:cNvSpPr/>
          <p:nvPr/>
        </p:nvSpPr>
        <p:spPr>
          <a:xfrm>
            <a:off x="9512970" y="2276980"/>
            <a:ext cx="208547" cy="1283368"/>
          </a:xfrm>
          <a:custGeom>
            <a:avLst/>
            <a:gdLst>
              <a:gd name="connsiteX0" fmla="*/ 208547 w 208547"/>
              <a:gd name="connsiteY0" fmla="*/ 0 h 1283368"/>
              <a:gd name="connsiteX1" fmla="*/ 192505 w 208547"/>
              <a:gd name="connsiteY1" fmla="*/ 80210 h 1283368"/>
              <a:gd name="connsiteX2" fmla="*/ 176463 w 208547"/>
              <a:gd name="connsiteY2" fmla="*/ 176463 h 1283368"/>
              <a:gd name="connsiteX3" fmla="*/ 144379 w 208547"/>
              <a:gd name="connsiteY3" fmla="*/ 272716 h 1283368"/>
              <a:gd name="connsiteX4" fmla="*/ 160421 w 208547"/>
              <a:gd name="connsiteY4" fmla="*/ 417095 h 1283368"/>
              <a:gd name="connsiteX5" fmla="*/ 176463 w 208547"/>
              <a:gd name="connsiteY5" fmla="*/ 465221 h 1283368"/>
              <a:gd name="connsiteX6" fmla="*/ 208547 w 208547"/>
              <a:gd name="connsiteY6" fmla="*/ 689810 h 1283368"/>
              <a:gd name="connsiteX7" fmla="*/ 192505 w 208547"/>
              <a:gd name="connsiteY7" fmla="*/ 834189 h 1283368"/>
              <a:gd name="connsiteX8" fmla="*/ 144379 w 208547"/>
              <a:gd name="connsiteY8" fmla="*/ 994610 h 1283368"/>
              <a:gd name="connsiteX9" fmla="*/ 128336 w 208547"/>
              <a:gd name="connsiteY9" fmla="*/ 1042737 h 1283368"/>
              <a:gd name="connsiteX10" fmla="*/ 112294 w 208547"/>
              <a:gd name="connsiteY10" fmla="*/ 1090863 h 1283368"/>
              <a:gd name="connsiteX11" fmla="*/ 48126 w 208547"/>
              <a:gd name="connsiteY11" fmla="*/ 1187116 h 1283368"/>
              <a:gd name="connsiteX12" fmla="*/ 16042 w 208547"/>
              <a:gd name="connsiteY12" fmla="*/ 1235242 h 1283368"/>
              <a:gd name="connsiteX13" fmla="*/ 0 w 208547"/>
              <a:gd name="connsiteY13" fmla="*/ 1283368 h 1283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8547" h="1283368">
                <a:moveTo>
                  <a:pt x="208547" y="0"/>
                </a:moveTo>
                <a:cubicBezTo>
                  <a:pt x="203200" y="26737"/>
                  <a:pt x="197382" y="53384"/>
                  <a:pt x="192505" y="80210"/>
                </a:cubicBezTo>
                <a:cubicBezTo>
                  <a:pt x="186686" y="112212"/>
                  <a:pt x="184352" y="144907"/>
                  <a:pt x="176463" y="176463"/>
                </a:cubicBezTo>
                <a:cubicBezTo>
                  <a:pt x="168261" y="209273"/>
                  <a:pt x="144379" y="272716"/>
                  <a:pt x="144379" y="272716"/>
                </a:cubicBezTo>
                <a:cubicBezTo>
                  <a:pt x="149726" y="320842"/>
                  <a:pt x="152460" y="369331"/>
                  <a:pt x="160421" y="417095"/>
                </a:cubicBezTo>
                <a:cubicBezTo>
                  <a:pt x="163201" y="433775"/>
                  <a:pt x="172795" y="448714"/>
                  <a:pt x="176463" y="465221"/>
                </a:cubicBezTo>
                <a:cubicBezTo>
                  <a:pt x="189680" y="524698"/>
                  <a:pt x="201609" y="634305"/>
                  <a:pt x="208547" y="689810"/>
                </a:cubicBezTo>
                <a:cubicBezTo>
                  <a:pt x="203200" y="737936"/>
                  <a:pt x="199868" y="786330"/>
                  <a:pt x="192505" y="834189"/>
                </a:cubicBezTo>
                <a:cubicBezTo>
                  <a:pt x="185578" y="879216"/>
                  <a:pt x="156872" y="957131"/>
                  <a:pt x="144379" y="994610"/>
                </a:cubicBezTo>
                <a:lnTo>
                  <a:pt x="128336" y="1042737"/>
                </a:lnTo>
                <a:cubicBezTo>
                  <a:pt x="122989" y="1058779"/>
                  <a:pt x="121674" y="1076793"/>
                  <a:pt x="112294" y="1090863"/>
                </a:cubicBezTo>
                <a:lnTo>
                  <a:pt x="48126" y="1187116"/>
                </a:lnTo>
                <a:cubicBezTo>
                  <a:pt x="37431" y="1203158"/>
                  <a:pt x="22139" y="1216951"/>
                  <a:pt x="16042" y="1235242"/>
                </a:cubicBezTo>
                <a:lnTo>
                  <a:pt x="0" y="128336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7" name="Freeform 16"/>
          <p:cNvSpPr/>
          <p:nvPr/>
        </p:nvSpPr>
        <p:spPr>
          <a:xfrm>
            <a:off x="9479567" y="2212811"/>
            <a:ext cx="354245" cy="1844842"/>
          </a:xfrm>
          <a:custGeom>
            <a:avLst/>
            <a:gdLst>
              <a:gd name="connsiteX0" fmla="*/ 306118 w 354245"/>
              <a:gd name="connsiteY0" fmla="*/ 0 h 1844842"/>
              <a:gd name="connsiteX1" fmla="*/ 290076 w 354245"/>
              <a:gd name="connsiteY1" fmla="*/ 80211 h 1844842"/>
              <a:gd name="connsiteX2" fmla="*/ 306118 w 354245"/>
              <a:gd name="connsiteY2" fmla="*/ 176464 h 1844842"/>
              <a:gd name="connsiteX3" fmla="*/ 354245 w 354245"/>
              <a:gd name="connsiteY3" fmla="*/ 352927 h 1844842"/>
              <a:gd name="connsiteX4" fmla="*/ 338203 w 354245"/>
              <a:gd name="connsiteY4" fmla="*/ 705853 h 1844842"/>
              <a:gd name="connsiteX5" fmla="*/ 306118 w 354245"/>
              <a:gd name="connsiteY5" fmla="*/ 946485 h 1844842"/>
              <a:gd name="connsiteX6" fmla="*/ 274034 w 354245"/>
              <a:gd name="connsiteY6" fmla="*/ 1187116 h 1844842"/>
              <a:gd name="connsiteX7" fmla="*/ 257992 w 354245"/>
              <a:gd name="connsiteY7" fmla="*/ 1299411 h 1844842"/>
              <a:gd name="connsiteX8" fmla="*/ 209866 w 354245"/>
              <a:gd name="connsiteY8" fmla="*/ 1459832 h 1844842"/>
              <a:gd name="connsiteX9" fmla="*/ 193824 w 354245"/>
              <a:gd name="connsiteY9" fmla="*/ 1507958 h 1844842"/>
              <a:gd name="connsiteX10" fmla="*/ 161739 w 354245"/>
              <a:gd name="connsiteY10" fmla="*/ 1556085 h 1844842"/>
              <a:gd name="connsiteX11" fmla="*/ 65487 w 354245"/>
              <a:gd name="connsiteY11" fmla="*/ 1748590 h 1844842"/>
              <a:gd name="connsiteX12" fmla="*/ 33403 w 354245"/>
              <a:gd name="connsiteY12" fmla="*/ 1796716 h 1844842"/>
              <a:gd name="connsiteX13" fmla="*/ 1318 w 354245"/>
              <a:gd name="connsiteY13" fmla="*/ 1828800 h 1844842"/>
              <a:gd name="connsiteX14" fmla="*/ 1318 w 354245"/>
              <a:gd name="connsiteY14" fmla="*/ 1844842 h 1844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4245" h="1844842">
                <a:moveTo>
                  <a:pt x="306118" y="0"/>
                </a:moveTo>
                <a:cubicBezTo>
                  <a:pt x="300771" y="26737"/>
                  <a:pt x="290076" y="52945"/>
                  <a:pt x="290076" y="80211"/>
                </a:cubicBezTo>
                <a:cubicBezTo>
                  <a:pt x="290076" y="112738"/>
                  <a:pt x="299303" y="144659"/>
                  <a:pt x="306118" y="176464"/>
                </a:cubicBezTo>
                <a:cubicBezTo>
                  <a:pt x="327828" y="277774"/>
                  <a:pt x="329811" y="279623"/>
                  <a:pt x="354245" y="352927"/>
                </a:cubicBezTo>
                <a:cubicBezTo>
                  <a:pt x="348898" y="470569"/>
                  <a:pt x="346037" y="588350"/>
                  <a:pt x="338203" y="705853"/>
                </a:cubicBezTo>
                <a:cubicBezTo>
                  <a:pt x="332385" y="793118"/>
                  <a:pt x="315175" y="860441"/>
                  <a:pt x="306118" y="946485"/>
                </a:cubicBezTo>
                <a:cubicBezTo>
                  <a:pt x="281962" y="1175971"/>
                  <a:pt x="312200" y="1072617"/>
                  <a:pt x="274034" y="1187116"/>
                </a:cubicBezTo>
                <a:cubicBezTo>
                  <a:pt x="268687" y="1224548"/>
                  <a:pt x="264756" y="1262209"/>
                  <a:pt x="257992" y="1299411"/>
                </a:cubicBezTo>
                <a:cubicBezTo>
                  <a:pt x="248295" y="1352747"/>
                  <a:pt x="226608" y="1409607"/>
                  <a:pt x="209866" y="1459832"/>
                </a:cubicBezTo>
                <a:cubicBezTo>
                  <a:pt x="204519" y="1475874"/>
                  <a:pt x="203204" y="1493888"/>
                  <a:pt x="193824" y="1507958"/>
                </a:cubicBezTo>
                <a:lnTo>
                  <a:pt x="161739" y="1556085"/>
                </a:lnTo>
                <a:cubicBezTo>
                  <a:pt x="117461" y="1688918"/>
                  <a:pt x="148414" y="1624198"/>
                  <a:pt x="65487" y="1748590"/>
                </a:cubicBezTo>
                <a:cubicBezTo>
                  <a:pt x="54792" y="1764632"/>
                  <a:pt x="47036" y="1783083"/>
                  <a:pt x="33403" y="1796716"/>
                </a:cubicBezTo>
                <a:cubicBezTo>
                  <a:pt x="22708" y="1807411"/>
                  <a:pt x="9708" y="1816216"/>
                  <a:pt x="1318" y="1828800"/>
                </a:cubicBezTo>
                <a:cubicBezTo>
                  <a:pt x="-1648" y="1833249"/>
                  <a:pt x="1318" y="1839495"/>
                  <a:pt x="1318" y="184484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8" name="Freeform 17"/>
          <p:cNvSpPr/>
          <p:nvPr/>
        </p:nvSpPr>
        <p:spPr>
          <a:xfrm>
            <a:off x="9529007" y="1731548"/>
            <a:ext cx="449184" cy="4106779"/>
          </a:xfrm>
          <a:custGeom>
            <a:avLst/>
            <a:gdLst>
              <a:gd name="connsiteX0" fmla="*/ 449184 w 449184"/>
              <a:gd name="connsiteY0" fmla="*/ 0 h 4106779"/>
              <a:gd name="connsiteX1" fmla="*/ 433142 w 449184"/>
              <a:gd name="connsiteY1" fmla="*/ 320842 h 4106779"/>
              <a:gd name="connsiteX2" fmla="*/ 417099 w 449184"/>
              <a:gd name="connsiteY2" fmla="*/ 417095 h 4106779"/>
              <a:gd name="connsiteX3" fmla="*/ 385015 w 449184"/>
              <a:gd name="connsiteY3" fmla="*/ 1010653 h 4106779"/>
              <a:gd name="connsiteX4" fmla="*/ 368973 w 449184"/>
              <a:gd name="connsiteY4" fmla="*/ 1171074 h 4106779"/>
              <a:gd name="connsiteX5" fmla="*/ 352931 w 449184"/>
              <a:gd name="connsiteY5" fmla="*/ 1540042 h 4106779"/>
              <a:gd name="connsiteX6" fmla="*/ 336889 w 449184"/>
              <a:gd name="connsiteY6" fmla="*/ 1620253 h 4106779"/>
              <a:gd name="connsiteX7" fmla="*/ 320847 w 449184"/>
              <a:gd name="connsiteY7" fmla="*/ 1780674 h 4106779"/>
              <a:gd name="connsiteX8" fmla="*/ 272720 w 449184"/>
              <a:gd name="connsiteY8" fmla="*/ 1941095 h 4106779"/>
              <a:gd name="connsiteX9" fmla="*/ 256678 w 449184"/>
              <a:gd name="connsiteY9" fmla="*/ 1989221 h 4106779"/>
              <a:gd name="connsiteX10" fmla="*/ 224594 w 449184"/>
              <a:gd name="connsiteY10" fmla="*/ 2149642 h 4106779"/>
              <a:gd name="connsiteX11" fmla="*/ 192510 w 449184"/>
              <a:gd name="connsiteY11" fmla="*/ 2245895 h 4106779"/>
              <a:gd name="connsiteX12" fmla="*/ 176468 w 449184"/>
              <a:gd name="connsiteY12" fmla="*/ 2310063 h 4106779"/>
              <a:gd name="connsiteX13" fmla="*/ 144384 w 449184"/>
              <a:gd name="connsiteY13" fmla="*/ 2406316 h 4106779"/>
              <a:gd name="connsiteX14" fmla="*/ 128342 w 449184"/>
              <a:gd name="connsiteY14" fmla="*/ 2454442 h 4106779"/>
              <a:gd name="connsiteX15" fmla="*/ 112299 w 449184"/>
              <a:gd name="connsiteY15" fmla="*/ 2534653 h 4106779"/>
              <a:gd name="connsiteX16" fmla="*/ 96257 w 449184"/>
              <a:gd name="connsiteY16" fmla="*/ 2711116 h 4106779"/>
              <a:gd name="connsiteX17" fmla="*/ 80215 w 449184"/>
              <a:gd name="connsiteY17" fmla="*/ 2759242 h 4106779"/>
              <a:gd name="connsiteX18" fmla="*/ 48131 w 449184"/>
              <a:gd name="connsiteY18" fmla="*/ 3048000 h 4106779"/>
              <a:gd name="connsiteX19" fmla="*/ 32089 w 449184"/>
              <a:gd name="connsiteY19" fmla="*/ 3481137 h 4106779"/>
              <a:gd name="connsiteX20" fmla="*/ 16047 w 449184"/>
              <a:gd name="connsiteY20" fmla="*/ 3609474 h 4106779"/>
              <a:gd name="connsiteX21" fmla="*/ 5 w 449184"/>
              <a:gd name="connsiteY21" fmla="*/ 4106779 h 4106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9184" h="4106779">
                <a:moveTo>
                  <a:pt x="449184" y="0"/>
                </a:moveTo>
                <a:cubicBezTo>
                  <a:pt x="443837" y="106947"/>
                  <a:pt x="441355" y="214076"/>
                  <a:pt x="433142" y="320842"/>
                </a:cubicBezTo>
                <a:cubicBezTo>
                  <a:pt x="430647" y="353273"/>
                  <a:pt x="419917" y="384690"/>
                  <a:pt x="417099" y="417095"/>
                </a:cubicBezTo>
                <a:cubicBezTo>
                  <a:pt x="404847" y="557992"/>
                  <a:pt x="393754" y="879569"/>
                  <a:pt x="385015" y="1010653"/>
                </a:cubicBezTo>
                <a:cubicBezTo>
                  <a:pt x="381440" y="1064274"/>
                  <a:pt x="374320" y="1117600"/>
                  <a:pt x="368973" y="1171074"/>
                </a:cubicBezTo>
                <a:cubicBezTo>
                  <a:pt x="363626" y="1294063"/>
                  <a:pt x="361702" y="1417249"/>
                  <a:pt x="352931" y="1540042"/>
                </a:cubicBezTo>
                <a:cubicBezTo>
                  <a:pt x="350988" y="1567239"/>
                  <a:pt x="340493" y="1593226"/>
                  <a:pt x="336889" y="1620253"/>
                </a:cubicBezTo>
                <a:cubicBezTo>
                  <a:pt x="329787" y="1673522"/>
                  <a:pt x="328447" y="1727474"/>
                  <a:pt x="320847" y="1780674"/>
                </a:cubicBezTo>
                <a:cubicBezTo>
                  <a:pt x="314786" y="1823104"/>
                  <a:pt x="283885" y="1907600"/>
                  <a:pt x="272720" y="1941095"/>
                </a:cubicBezTo>
                <a:cubicBezTo>
                  <a:pt x="267373" y="1957137"/>
                  <a:pt x="259994" y="1972640"/>
                  <a:pt x="256678" y="1989221"/>
                </a:cubicBezTo>
                <a:cubicBezTo>
                  <a:pt x="245983" y="2042695"/>
                  <a:pt x="241839" y="2097908"/>
                  <a:pt x="224594" y="2149642"/>
                </a:cubicBezTo>
                <a:cubicBezTo>
                  <a:pt x="213899" y="2181726"/>
                  <a:pt x="200713" y="2213085"/>
                  <a:pt x="192510" y="2245895"/>
                </a:cubicBezTo>
                <a:cubicBezTo>
                  <a:pt x="187163" y="2267284"/>
                  <a:pt x="182803" y="2288945"/>
                  <a:pt x="176468" y="2310063"/>
                </a:cubicBezTo>
                <a:cubicBezTo>
                  <a:pt x="166750" y="2342457"/>
                  <a:pt x="155079" y="2374232"/>
                  <a:pt x="144384" y="2406316"/>
                </a:cubicBezTo>
                <a:cubicBezTo>
                  <a:pt x="139037" y="2422358"/>
                  <a:pt x="131658" y="2437861"/>
                  <a:pt x="128342" y="2454442"/>
                </a:cubicBezTo>
                <a:lnTo>
                  <a:pt x="112299" y="2534653"/>
                </a:lnTo>
                <a:cubicBezTo>
                  <a:pt x="106952" y="2593474"/>
                  <a:pt x="104610" y="2652646"/>
                  <a:pt x="96257" y="2711116"/>
                </a:cubicBezTo>
                <a:cubicBezTo>
                  <a:pt x="93866" y="2727856"/>
                  <a:pt x="83240" y="2742605"/>
                  <a:pt x="80215" y="2759242"/>
                </a:cubicBezTo>
                <a:cubicBezTo>
                  <a:pt x="70123" y="2814749"/>
                  <a:pt x="52737" y="3001937"/>
                  <a:pt x="48131" y="3048000"/>
                </a:cubicBezTo>
                <a:cubicBezTo>
                  <a:pt x="42784" y="3192379"/>
                  <a:pt x="40331" y="3336894"/>
                  <a:pt x="32089" y="3481137"/>
                </a:cubicBezTo>
                <a:cubicBezTo>
                  <a:pt x="29629" y="3524179"/>
                  <a:pt x="18507" y="3566432"/>
                  <a:pt x="16047" y="3609474"/>
                </a:cubicBezTo>
                <a:cubicBezTo>
                  <a:pt x="-787" y="3904065"/>
                  <a:pt x="5" y="3921809"/>
                  <a:pt x="5" y="410677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9" name="Freeform 18"/>
          <p:cNvSpPr/>
          <p:nvPr/>
        </p:nvSpPr>
        <p:spPr>
          <a:xfrm>
            <a:off x="9512970" y="4073696"/>
            <a:ext cx="176463" cy="401052"/>
          </a:xfrm>
          <a:custGeom>
            <a:avLst/>
            <a:gdLst>
              <a:gd name="connsiteX0" fmla="*/ 176463 w 176463"/>
              <a:gd name="connsiteY0" fmla="*/ 0 h 401052"/>
              <a:gd name="connsiteX1" fmla="*/ 144379 w 176463"/>
              <a:gd name="connsiteY1" fmla="*/ 80210 h 401052"/>
              <a:gd name="connsiteX2" fmla="*/ 112294 w 176463"/>
              <a:gd name="connsiteY2" fmla="*/ 112294 h 401052"/>
              <a:gd name="connsiteX3" fmla="*/ 48126 w 176463"/>
              <a:gd name="connsiteY3" fmla="*/ 256673 h 401052"/>
              <a:gd name="connsiteX4" fmla="*/ 32084 w 176463"/>
              <a:gd name="connsiteY4" fmla="*/ 304800 h 401052"/>
              <a:gd name="connsiteX5" fmla="*/ 16042 w 176463"/>
              <a:gd name="connsiteY5" fmla="*/ 368968 h 401052"/>
              <a:gd name="connsiteX6" fmla="*/ 0 w 176463"/>
              <a:gd name="connsiteY6" fmla="*/ 401052 h 401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463" h="401052">
                <a:moveTo>
                  <a:pt x="176463" y="0"/>
                </a:moveTo>
                <a:cubicBezTo>
                  <a:pt x="165768" y="26737"/>
                  <a:pt x="158666" y="55208"/>
                  <a:pt x="144379" y="80210"/>
                </a:cubicBezTo>
                <a:cubicBezTo>
                  <a:pt x="136875" y="93342"/>
                  <a:pt x="119058" y="98766"/>
                  <a:pt x="112294" y="112294"/>
                </a:cubicBezTo>
                <a:cubicBezTo>
                  <a:pt x="-2254" y="341389"/>
                  <a:pt x="142506" y="115103"/>
                  <a:pt x="48126" y="256673"/>
                </a:cubicBezTo>
                <a:cubicBezTo>
                  <a:pt x="42779" y="272715"/>
                  <a:pt x="36730" y="288541"/>
                  <a:pt x="32084" y="304800"/>
                </a:cubicBezTo>
                <a:cubicBezTo>
                  <a:pt x="26027" y="325999"/>
                  <a:pt x="23014" y="348052"/>
                  <a:pt x="16042" y="368968"/>
                </a:cubicBezTo>
                <a:cubicBezTo>
                  <a:pt x="12261" y="380311"/>
                  <a:pt x="5347" y="390357"/>
                  <a:pt x="0" y="40105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0" name="Freeform 19"/>
          <p:cNvSpPr/>
          <p:nvPr/>
        </p:nvSpPr>
        <p:spPr>
          <a:xfrm>
            <a:off x="9448801" y="4859759"/>
            <a:ext cx="128337" cy="192505"/>
          </a:xfrm>
          <a:custGeom>
            <a:avLst/>
            <a:gdLst>
              <a:gd name="connsiteX0" fmla="*/ 128337 w 128337"/>
              <a:gd name="connsiteY0" fmla="*/ 0 h 192505"/>
              <a:gd name="connsiteX1" fmla="*/ 96253 w 128337"/>
              <a:gd name="connsiteY1" fmla="*/ 80210 h 192505"/>
              <a:gd name="connsiteX2" fmla="*/ 32084 w 128337"/>
              <a:gd name="connsiteY2" fmla="*/ 160421 h 192505"/>
              <a:gd name="connsiteX3" fmla="*/ 0 w 128337"/>
              <a:gd name="connsiteY3" fmla="*/ 192505 h 192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337" h="192505">
                <a:moveTo>
                  <a:pt x="128337" y="0"/>
                </a:moveTo>
                <a:cubicBezTo>
                  <a:pt x="117642" y="26737"/>
                  <a:pt x="109131" y="54454"/>
                  <a:pt x="96253" y="80210"/>
                </a:cubicBezTo>
                <a:cubicBezTo>
                  <a:pt x="76014" y="120688"/>
                  <a:pt x="61929" y="130576"/>
                  <a:pt x="32084" y="160421"/>
                </a:cubicBezTo>
                <a:lnTo>
                  <a:pt x="0" y="192505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1" name="Freeform 20"/>
          <p:cNvSpPr/>
          <p:nvPr/>
        </p:nvSpPr>
        <p:spPr>
          <a:xfrm>
            <a:off x="9495609" y="4603085"/>
            <a:ext cx="97571" cy="128337"/>
          </a:xfrm>
          <a:custGeom>
            <a:avLst/>
            <a:gdLst>
              <a:gd name="connsiteX0" fmla="*/ 97571 w 97571"/>
              <a:gd name="connsiteY0" fmla="*/ 0 h 128337"/>
              <a:gd name="connsiteX1" fmla="*/ 33403 w 97571"/>
              <a:gd name="connsiteY1" fmla="*/ 80211 h 128337"/>
              <a:gd name="connsiteX2" fmla="*/ 1318 w 97571"/>
              <a:gd name="connsiteY2" fmla="*/ 112295 h 128337"/>
              <a:gd name="connsiteX3" fmla="*/ 1318 w 97571"/>
              <a:gd name="connsiteY3" fmla="*/ 128337 h 128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571" h="128337">
                <a:moveTo>
                  <a:pt x="97571" y="0"/>
                </a:moveTo>
                <a:cubicBezTo>
                  <a:pt x="76182" y="26737"/>
                  <a:pt x="55686" y="54214"/>
                  <a:pt x="33403" y="80211"/>
                </a:cubicBezTo>
                <a:cubicBezTo>
                  <a:pt x="23560" y="91695"/>
                  <a:pt x="9708" y="99711"/>
                  <a:pt x="1318" y="112295"/>
                </a:cubicBezTo>
                <a:cubicBezTo>
                  <a:pt x="-1648" y="116744"/>
                  <a:pt x="1318" y="122990"/>
                  <a:pt x="1318" y="12833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3" name="Freeform 22"/>
          <p:cNvSpPr/>
          <p:nvPr/>
        </p:nvSpPr>
        <p:spPr>
          <a:xfrm>
            <a:off x="9577138" y="5020180"/>
            <a:ext cx="128337" cy="112337"/>
          </a:xfrm>
          <a:custGeom>
            <a:avLst/>
            <a:gdLst>
              <a:gd name="connsiteX0" fmla="*/ 0 w 128337"/>
              <a:gd name="connsiteY0" fmla="*/ 0 h 112337"/>
              <a:gd name="connsiteX1" fmla="*/ 80211 w 128337"/>
              <a:gd name="connsiteY1" fmla="*/ 16042 h 112337"/>
              <a:gd name="connsiteX2" fmla="*/ 128337 w 128337"/>
              <a:gd name="connsiteY2" fmla="*/ 112295 h 11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337" h="112337">
                <a:moveTo>
                  <a:pt x="0" y="0"/>
                </a:moveTo>
                <a:cubicBezTo>
                  <a:pt x="26737" y="5347"/>
                  <a:pt x="60931" y="-3238"/>
                  <a:pt x="80211" y="16042"/>
                </a:cubicBezTo>
                <a:cubicBezTo>
                  <a:pt x="181537" y="117368"/>
                  <a:pt x="67795" y="112295"/>
                  <a:pt x="128337" y="11229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4" name="Freeform 23"/>
          <p:cNvSpPr/>
          <p:nvPr/>
        </p:nvSpPr>
        <p:spPr>
          <a:xfrm>
            <a:off x="9689430" y="3897232"/>
            <a:ext cx="64171" cy="705853"/>
          </a:xfrm>
          <a:custGeom>
            <a:avLst/>
            <a:gdLst>
              <a:gd name="connsiteX0" fmla="*/ 64171 w 64171"/>
              <a:gd name="connsiteY0" fmla="*/ 0 h 705853"/>
              <a:gd name="connsiteX1" fmla="*/ 32087 w 64171"/>
              <a:gd name="connsiteY1" fmla="*/ 80211 h 705853"/>
              <a:gd name="connsiteX2" fmla="*/ 48129 w 64171"/>
              <a:gd name="connsiteY2" fmla="*/ 128337 h 705853"/>
              <a:gd name="connsiteX3" fmla="*/ 64171 w 64171"/>
              <a:gd name="connsiteY3" fmla="*/ 288758 h 705853"/>
              <a:gd name="connsiteX4" fmla="*/ 48129 w 64171"/>
              <a:gd name="connsiteY4" fmla="*/ 433137 h 705853"/>
              <a:gd name="connsiteX5" fmla="*/ 32087 w 64171"/>
              <a:gd name="connsiteY5" fmla="*/ 481264 h 705853"/>
              <a:gd name="connsiteX6" fmla="*/ 16045 w 64171"/>
              <a:gd name="connsiteY6" fmla="*/ 561474 h 705853"/>
              <a:gd name="connsiteX7" fmla="*/ 3 w 64171"/>
              <a:gd name="connsiteY7" fmla="*/ 705853 h 705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171" h="705853">
                <a:moveTo>
                  <a:pt x="64171" y="0"/>
                </a:moveTo>
                <a:cubicBezTo>
                  <a:pt x="53476" y="26737"/>
                  <a:pt x="35659" y="51637"/>
                  <a:pt x="32087" y="80211"/>
                </a:cubicBezTo>
                <a:cubicBezTo>
                  <a:pt x="29990" y="96990"/>
                  <a:pt x="45558" y="111624"/>
                  <a:pt x="48129" y="128337"/>
                </a:cubicBezTo>
                <a:cubicBezTo>
                  <a:pt x="56301" y="181452"/>
                  <a:pt x="58824" y="235284"/>
                  <a:pt x="64171" y="288758"/>
                </a:cubicBezTo>
                <a:cubicBezTo>
                  <a:pt x="58824" y="336884"/>
                  <a:pt x="56090" y="385373"/>
                  <a:pt x="48129" y="433137"/>
                </a:cubicBezTo>
                <a:cubicBezTo>
                  <a:pt x="45349" y="449817"/>
                  <a:pt x="36188" y="464859"/>
                  <a:pt x="32087" y="481264"/>
                </a:cubicBezTo>
                <a:cubicBezTo>
                  <a:pt x="25474" y="507716"/>
                  <a:pt x="20191" y="534525"/>
                  <a:pt x="16045" y="561474"/>
                </a:cubicBezTo>
                <a:cubicBezTo>
                  <a:pt x="-660" y="670059"/>
                  <a:pt x="3" y="649807"/>
                  <a:pt x="3" y="70585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6" name="Freeform 25"/>
          <p:cNvSpPr/>
          <p:nvPr/>
        </p:nvSpPr>
        <p:spPr>
          <a:xfrm>
            <a:off x="9384633" y="1956138"/>
            <a:ext cx="481263" cy="401052"/>
          </a:xfrm>
          <a:custGeom>
            <a:avLst/>
            <a:gdLst>
              <a:gd name="connsiteX0" fmla="*/ 481263 w 481263"/>
              <a:gd name="connsiteY0" fmla="*/ 0 h 401052"/>
              <a:gd name="connsiteX1" fmla="*/ 401052 w 481263"/>
              <a:gd name="connsiteY1" fmla="*/ 64168 h 401052"/>
              <a:gd name="connsiteX2" fmla="*/ 352926 w 481263"/>
              <a:gd name="connsiteY2" fmla="*/ 96252 h 401052"/>
              <a:gd name="connsiteX3" fmla="*/ 320842 w 481263"/>
              <a:gd name="connsiteY3" fmla="*/ 128337 h 401052"/>
              <a:gd name="connsiteX4" fmla="*/ 256673 w 481263"/>
              <a:gd name="connsiteY4" fmla="*/ 208547 h 401052"/>
              <a:gd name="connsiteX5" fmla="*/ 208547 w 481263"/>
              <a:gd name="connsiteY5" fmla="*/ 224589 h 401052"/>
              <a:gd name="connsiteX6" fmla="*/ 160421 w 481263"/>
              <a:gd name="connsiteY6" fmla="*/ 256673 h 401052"/>
              <a:gd name="connsiteX7" fmla="*/ 128337 w 481263"/>
              <a:gd name="connsiteY7" fmla="*/ 288758 h 401052"/>
              <a:gd name="connsiteX8" fmla="*/ 80210 w 481263"/>
              <a:gd name="connsiteY8" fmla="*/ 304800 h 401052"/>
              <a:gd name="connsiteX9" fmla="*/ 64168 w 481263"/>
              <a:gd name="connsiteY9" fmla="*/ 352926 h 401052"/>
              <a:gd name="connsiteX10" fmla="*/ 16042 w 481263"/>
              <a:gd name="connsiteY10" fmla="*/ 385010 h 401052"/>
              <a:gd name="connsiteX11" fmla="*/ 0 w 481263"/>
              <a:gd name="connsiteY11" fmla="*/ 401052 h 401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1263" h="401052">
                <a:moveTo>
                  <a:pt x="481263" y="0"/>
                </a:moveTo>
                <a:cubicBezTo>
                  <a:pt x="454526" y="21389"/>
                  <a:pt x="428444" y="43624"/>
                  <a:pt x="401052" y="64168"/>
                </a:cubicBezTo>
                <a:cubicBezTo>
                  <a:pt x="385628" y="75736"/>
                  <a:pt x="367981" y="84208"/>
                  <a:pt x="352926" y="96252"/>
                </a:cubicBezTo>
                <a:cubicBezTo>
                  <a:pt x="341116" y="105700"/>
                  <a:pt x="330290" y="116526"/>
                  <a:pt x="320842" y="128337"/>
                </a:cubicBezTo>
                <a:cubicBezTo>
                  <a:pt x="300663" y="153561"/>
                  <a:pt x="286470" y="190669"/>
                  <a:pt x="256673" y="208547"/>
                </a:cubicBezTo>
                <a:cubicBezTo>
                  <a:pt x="242173" y="217247"/>
                  <a:pt x="223672" y="217027"/>
                  <a:pt x="208547" y="224589"/>
                </a:cubicBezTo>
                <a:cubicBezTo>
                  <a:pt x="191302" y="233211"/>
                  <a:pt x="175476" y="244629"/>
                  <a:pt x="160421" y="256673"/>
                </a:cubicBezTo>
                <a:cubicBezTo>
                  <a:pt x="148611" y="266121"/>
                  <a:pt x="141306" y="280976"/>
                  <a:pt x="128337" y="288758"/>
                </a:cubicBezTo>
                <a:cubicBezTo>
                  <a:pt x="113837" y="297458"/>
                  <a:pt x="96252" y="299453"/>
                  <a:pt x="80210" y="304800"/>
                </a:cubicBezTo>
                <a:cubicBezTo>
                  <a:pt x="74863" y="320842"/>
                  <a:pt x="74731" y="339722"/>
                  <a:pt x="64168" y="352926"/>
                </a:cubicBezTo>
                <a:cubicBezTo>
                  <a:pt x="52124" y="367981"/>
                  <a:pt x="31466" y="373442"/>
                  <a:pt x="16042" y="385010"/>
                </a:cubicBezTo>
                <a:cubicBezTo>
                  <a:pt x="9992" y="389547"/>
                  <a:pt x="5347" y="395705"/>
                  <a:pt x="0" y="40105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7" name="Freeform 26"/>
          <p:cNvSpPr/>
          <p:nvPr/>
        </p:nvSpPr>
        <p:spPr>
          <a:xfrm>
            <a:off x="10010275" y="1731548"/>
            <a:ext cx="401052" cy="4154905"/>
          </a:xfrm>
          <a:custGeom>
            <a:avLst/>
            <a:gdLst>
              <a:gd name="connsiteX0" fmla="*/ 16042 w 401052"/>
              <a:gd name="connsiteY0" fmla="*/ 0 h 4154905"/>
              <a:gd name="connsiteX1" fmla="*/ 0 w 401052"/>
              <a:gd name="connsiteY1" fmla="*/ 80211 h 4154905"/>
              <a:gd name="connsiteX2" fmla="*/ 16042 w 401052"/>
              <a:gd name="connsiteY2" fmla="*/ 240632 h 4154905"/>
              <a:gd name="connsiteX3" fmla="*/ 48126 w 401052"/>
              <a:gd name="connsiteY3" fmla="*/ 433137 h 4154905"/>
              <a:gd name="connsiteX4" fmla="*/ 64168 w 401052"/>
              <a:gd name="connsiteY4" fmla="*/ 641684 h 4154905"/>
              <a:gd name="connsiteX5" fmla="*/ 96252 w 401052"/>
              <a:gd name="connsiteY5" fmla="*/ 1219200 h 4154905"/>
              <a:gd name="connsiteX6" fmla="*/ 112295 w 401052"/>
              <a:gd name="connsiteY6" fmla="*/ 1379621 h 4154905"/>
              <a:gd name="connsiteX7" fmla="*/ 128337 w 401052"/>
              <a:gd name="connsiteY7" fmla="*/ 1604211 h 4154905"/>
              <a:gd name="connsiteX8" fmla="*/ 160421 w 401052"/>
              <a:gd name="connsiteY8" fmla="*/ 1764632 h 4154905"/>
              <a:gd name="connsiteX9" fmla="*/ 192505 w 401052"/>
              <a:gd name="connsiteY9" fmla="*/ 1941095 h 4154905"/>
              <a:gd name="connsiteX10" fmla="*/ 224589 w 401052"/>
              <a:gd name="connsiteY10" fmla="*/ 2053390 h 4154905"/>
              <a:gd name="connsiteX11" fmla="*/ 256674 w 401052"/>
              <a:gd name="connsiteY11" fmla="*/ 2213811 h 4154905"/>
              <a:gd name="connsiteX12" fmla="*/ 288758 w 401052"/>
              <a:gd name="connsiteY12" fmla="*/ 2422358 h 4154905"/>
              <a:gd name="connsiteX13" fmla="*/ 336884 w 401052"/>
              <a:gd name="connsiteY13" fmla="*/ 2695074 h 4154905"/>
              <a:gd name="connsiteX14" fmla="*/ 352926 w 401052"/>
              <a:gd name="connsiteY14" fmla="*/ 2791327 h 4154905"/>
              <a:gd name="connsiteX15" fmla="*/ 385010 w 401052"/>
              <a:gd name="connsiteY15" fmla="*/ 3561348 h 4154905"/>
              <a:gd name="connsiteX16" fmla="*/ 401052 w 401052"/>
              <a:gd name="connsiteY16" fmla="*/ 3818021 h 4154905"/>
              <a:gd name="connsiteX17" fmla="*/ 385010 w 401052"/>
              <a:gd name="connsiteY17" fmla="*/ 4154905 h 415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1052" h="4154905">
                <a:moveTo>
                  <a:pt x="16042" y="0"/>
                </a:moveTo>
                <a:cubicBezTo>
                  <a:pt x="10695" y="26737"/>
                  <a:pt x="0" y="52945"/>
                  <a:pt x="0" y="80211"/>
                </a:cubicBezTo>
                <a:cubicBezTo>
                  <a:pt x="0" y="133951"/>
                  <a:pt x="10107" y="187220"/>
                  <a:pt x="16042" y="240632"/>
                </a:cubicBezTo>
                <a:cubicBezTo>
                  <a:pt x="31063" y="375825"/>
                  <a:pt x="23548" y="334826"/>
                  <a:pt x="48126" y="433137"/>
                </a:cubicBezTo>
                <a:cubicBezTo>
                  <a:pt x="53473" y="502653"/>
                  <a:pt x="59950" y="572091"/>
                  <a:pt x="64168" y="641684"/>
                </a:cubicBezTo>
                <a:cubicBezTo>
                  <a:pt x="80484" y="910896"/>
                  <a:pt x="76738" y="965530"/>
                  <a:pt x="96252" y="1219200"/>
                </a:cubicBezTo>
                <a:cubicBezTo>
                  <a:pt x="100374" y="1272782"/>
                  <a:pt x="107832" y="1326066"/>
                  <a:pt x="112295" y="1379621"/>
                </a:cubicBezTo>
                <a:cubicBezTo>
                  <a:pt x="118528" y="1454416"/>
                  <a:pt x="120869" y="1529529"/>
                  <a:pt x="128337" y="1604211"/>
                </a:cubicBezTo>
                <a:cubicBezTo>
                  <a:pt x="139331" y="1714149"/>
                  <a:pt x="142369" y="1674372"/>
                  <a:pt x="160421" y="1764632"/>
                </a:cubicBezTo>
                <a:cubicBezTo>
                  <a:pt x="174722" y="1836140"/>
                  <a:pt x="175301" y="1872278"/>
                  <a:pt x="192505" y="1941095"/>
                </a:cubicBezTo>
                <a:cubicBezTo>
                  <a:pt x="234598" y="2109468"/>
                  <a:pt x="179570" y="1843304"/>
                  <a:pt x="224589" y="2053390"/>
                </a:cubicBezTo>
                <a:cubicBezTo>
                  <a:pt x="236015" y="2106712"/>
                  <a:pt x="245979" y="2160337"/>
                  <a:pt x="256674" y="2213811"/>
                </a:cubicBezTo>
                <a:cubicBezTo>
                  <a:pt x="284680" y="2353837"/>
                  <a:pt x="263786" y="2239229"/>
                  <a:pt x="288758" y="2422358"/>
                </a:cubicBezTo>
                <a:cubicBezTo>
                  <a:pt x="320581" y="2655732"/>
                  <a:pt x="297521" y="2576984"/>
                  <a:pt x="336884" y="2695074"/>
                </a:cubicBezTo>
                <a:cubicBezTo>
                  <a:pt x="342231" y="2727158"/>
                  <a:pt x="351572" y="2758828"/>
                  <a:pt x="352926" y="2791327"/>
                </a:cubicBezTo>
                <a:cubicBezTo>
                  <a:pt x="386558" y="3598511"/>
                  <a:pt x="329601" y="3228890"/>
                  <a:pt x="385010" y="3561348"/>
                </a:cubicBezTo>
                <a:cubicBezTo>
                  <a:pt x="390357" y="3646906"/>
                  <a:pt x="401052" y="3732296"/>
                  <a:pt x="401052" y="3818021"/>
                </a:cubicBezTo>
                <a:cubicBezTo>
                  <a:pt x="401052" y="3930443"/>
                  <a:pt x="385010" y="4042483"/>
                  <a:pt x="385010" y="415490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8" name="Freeform 27"/>
          <p:cNvSpPr/>
          <p:nvPr/>
        </p:nvSpPr>
        <p:spPr>
          <a:xfrm>
            <a:off x="9897980" y="3143253"/>
            <a:ext cx="96253" cy="336885"/>
          </a:xfrm>
          <a:custGeom>
            <a:avLst/>
            <a:gdLst>
              <a:gd name="connsiteX0" fmla="*/ 0 w 96253"/>
              <a:gd name="connsiteY0" fmla="*/ 0 h 336885"/>
              <a:gd name="connsiteX1" fmla="*/ 16042 w 96253"/>
              <a:gd name="connsiteY1" fmla="*/ 80211 h 336885"/>
              <a:gd name="connsiteX2" fmla="*/ 32084 w 96253"/>
              <a:gd name="connsiteY2" fmla="*/ 128337 h 336885"/>
              <a:gd name="connsiteX3" fmla="*/ 48126 w 96253"/>
              <a:gd name="connsiteY3" fmla="*/ 208548 h 336885"/>
              <a:gd name="connsiteX4" fmla="*/ 96253 w 96253"/>
              <a:gd name="connsiteY4" fmla="*/ 336885 h 336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53" h="336885">
                <a:moveTo>
                  <a:pt x="0" y="0"/>
                </a:moveTo>
                <a:cubicBezTo>
                  <a:pt x="5347" y="26737"/>
                  <a:pt x="9429" y="53759"/>
                  <a:pt x="16042" y="80211"/>
                </a:cubicBezTo>
                <a:cubicBezTo>
                  <a:pt x="20143" y="96616"/>
                  <a:pt x="27983" y="111932"/>
                  <a:pt x="32084" y="128337"/>
                </a:cubicBezTo>
                <a:cubicBezTo>
                  <a:pt x="38697" y="154789"/>
                  <a:pt x="40952" y="182242"/>
                  <a:pt x="48126" y="208548"/>
                </a:cubicBezTo>
                <a:cubicBezTo>
                  <a:pt x="69644" y="287446"/>
                  <a:pt x="70160" y="284697"/>
                  <a:pt x="96253" y="33688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9" name="Freeform 28"/>
          <p:cNvSpPr/>
          <p:nvPr/>
        </p:nvSpPr>
        <p:spPr>
          <a:xfrm>
            <a:off x="10138612" y="3913275"/>
            <a:ext cx="128337" cy="224589"/>
          </a:xfrm>
          <a:custGeom>
            <a:avLst/>
            <a:gdLst>
              <a:gd name="connsiteX0" fmla="*/ 128337 w 128337"/>
              <a:gd name="connsiteY0" fmla="*/ 0 h 224589"/>
              <a:gd name="connsiteX1" fmla="*/ 64168 w 128337"/>
              <a:gd name="connsiteY1" fmla="*/ 80210 h 224589"/>
              <a:gd name="connsiteX2" fmla="*/ 32084 w 128337"/>
              <a:gd name="connsiteY2" fmla="*/ 176463 h 224589"/>
              <a:gd name="connsiteX3" fmla="*/ 0 w 128337"/>
              <a:gd name="connsiteY3" fmla="*/ 224589 h 224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337" h="224589">
                <a:moveTo>
                  <a:pt x="128337" y="0"/>
                </a:moveTo>
                <a:cubicBezTo>
                  <a:pt x="106947" y="26737"/>
                  <a:pt x="80564" y="50151"/>
                  <a:pt x="64168" y="80210"/>
                </a:cubicBezTo>
                <a:cubicBezTo>
                  <a:pt x="47973" y="109900"/>
                  <a:pt x="50844" y="148323"/>
                  <a:pt x="32084" y="176463"/>
                </a:cubicBezTo>
                <a:lnTo>
                  <a:pt x="0" y="224589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0" name="Freeform 29"/>
          <p:cNvSpPr/>
          <p:nvPr/>
        </p:nvSpPr>
        <p:spPr>
          <a:xfrm>
            <a:off x="10218822" y="4298285"/>
            <a:ext cx="96253" cy="240632"/>
          </a:xfrm>
          <a:custGeom>
            <a:avLst/>
            <a:gdLst>
              <a:gd name="connsiteX0" fmla="*/ 96253 w 96253"/>
              <a:gd name="connsiteY0" fmla="*/ 0 h 240632"/>
              <a:gd name="connsiteX1" fmla="*/ 32084 w 96253"/>
              <a:gd name="connsiteY1" fmla="*/ 128337 h 240632"/>
              <a:gd name="connsiteX2" fmla="*/ 16042 w 96253"/>
              <a:gd name="connsiteY2" fmla="*/ 192505 h 240632"/>
              <a:gd name="connsiteX3" fmla="*/ 0 w 96253"/>
              <a:gd name="connsiteY3" fmla="*/ 240632 h 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253" h="240632">
                <a:moveTo>
                  <a:pt x="96253" y="0"/>
                </a:moveTo>
                <a:cubicBezTo>
                  <a:pt x="52457" y="72995"/>
                  <a:pt x="50921" y="62408"/>
                  <a:pt x="32084" y="128337"/>
                </a:cubicBezTo>
                <a:cubicBezTo>
                  <a:pt x="26027" y="149536"/>
                  <a:pt x="22099" y="171306"/>
                  <a:pt x="16042" y="192505"/>
                </a:cubicBezTo>
                <a:cubicBezTo>
                  <a:pt x="11396" y="208764"/>
                  <a:pt x="0" y="240632"/>
                  <a:pt x="0" y="24063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1" name="Freeform 30"/>
          <p:cNvSpPr/>
          <p:nvPr/>
        </p:nvSpPr>
        <p:spPr>
          <a:xfrm>
            <a:off x="10266949" y="4699338"/>
            <a:ext cx="96252" cy="224589"/>
          </a:xfrm>
          <a:custGeom>
            <a:avLst/>
            <a:gdLst>
              <a:gd name="connsiteX0" fmla="*/ 96252 w 96252"/>
              <a:gd name="connsiteY0" fmla="*/ 0 h 224589"/>
              <a:gd name="connsiteX1" fmla="*/ 48126 w 96252"/>
              <a:gd name="connsiteY1" fmla="*/ 80210 h 224589"/>
              <a:gd name="connsiteX2" fmla="*/ 0 w 96252"/>
              <a:gd name="connsiteY2" fmla="*/ 224589 h 224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252" h="224589">
                <a:moveTo>
                  <a:pt x="96252" y="0"/>
                </a:moveTo>
                <a:cubicBezTo>
                  <a:pt x="80210" y="26737"/>
                  <a:pt x="57986" y="50630"/>
                  <a:pt x="48126" y="80210"/>
                </a:cubicBezTo>
                <a:cubicBezTo>
                  <a:pt x="-6417" y="243840"/>
                  <a:pt x="73366" y="151223"/>
                  <a:pt x="0" y="22458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2" name="Freeform 31"/>
          <p:cNvSpPr/>
          <p:nvPr/>
        </p:nvSpPr>
        <p:spPr>
          <a:xfrm>
            <a:off x="10363201" y="4538917"/>
            <a:ext cx="96253" cy="737936"/>
          </a:xfrm>
          <a:custGeom>
            <a:avLst/>
            <a:gdLst>
              <a:gd name="connsiteX0" fmla="*/ 0 w 96253"/>
              <a:gd name="connsiteY0" fmla="*/ 0 h 737936"/>
              <a:gd name="connsiteX1" fmla="*/ 64169 w 96253"/>
              <a:gd name="connsiteY1" fmla="*/ 80210 h 737936"/>
              <a:gd name="connsiteX2" fmla="*/ 80211 w 96253"/>
              <a:gd name="connsiteY2" fmla="*/ 208547 h 737936"/>
              <a:gd name="connsiteX3" fmla="*/ 96253 w 96253"/>
              <a:gd name="connsiteY3" fmla="*/ 737936 h 73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253" h="737936">
                <a:moveTo>
                  <a:pt x="0" y="0"/>
                </a:moveTo>
                <a:cubicBezTo>
                  <a:pt x="21390" y="26737"/>
                  <a:pt x="51878" y="48252"/>
                  <a:pt x="64169" y="80210"/>
                </a:cubicBezTo>
                <a:cubicBezTo>
                  <a:pt x="79645" y="120448"/>
                  <a:pt x="78003" y="165492"/>
                  <a:pt x="80211" y="208547"/>
                </a:cubicBezTo>
                <a:cubicBezTo>
                  <a:pt x="96598" y="528092"/>
                  <a:pt x="96253" y="552149"/>
                  <a:pt x="96253" y="73793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3" name="Freeform 32"/>
          <p:cNvSpPr/>
          <p:nvPr/>
        </p:nvSpPr>
        <p:spPr>
          <a:xfrm>
            <a:off x="10299033" y="4105780"/>
            <a:ext cx="130643" cy="288758"/>
          </a:xfrm>
          <a:custGeom>
            <a:avLst/>
            <a:gdLst>
              <a:gd name="connsiteX0" fmla="*/ 0 w 130643"/>
              <a:gd name="connsiteY0" fmla="*/ 0 h 288758"/>
              <a:gd name="connsiteX1" fmla="*/ 64168 w 130643"/>
              <a:gd name="connsiteY1" fmla="*/ 80210 h 288758"/>
              <a:gd name="connsiteX2" fmla="*/ 96252 w 130643"/>
              <a:gd name="connsiteY2" fmla="*/ 192505 h 288758"/>
              <a:gd name="connsiteX3" fmla="*/ 128337 w 130643"/>
              <a:gd name="connsiteY3" fmla="*/ 288758 h 288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643" h="288758">
                <a:moveTo>
                  <a:pt x="0" y="0"/>
                </a:moveTo>
                <a:cubicBezTo>
                  <a:pt x="21389" y="26737"/>
                  <a:pt x="47540" y="50279"/>
                  <a:pt x="64168" y="80210"/>
                </a:cubicBezTo>
                <a:cubicBezTo>
                  <a:pt x="116589" y="174569"/>
                  <a:pt x="48482" y="112890"/>
                  <a:pt x="96252" y="192505"/>
                </a:cubicBezTo>
                <a:cubicBezTo>
                  <a:pt x="143462" y="271187"/>
                  <a:pt x="128337" y="164954"/>
                  <a:pt x="128337" y="28875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4" name="Freeform 33"/>
          <p:cNvSpPr/>
          <p:nvPr/>
        </p:nvSpPr>
        <p:spPr>
          <a:xfrm>
            <a:off x="9560159" y="5389148"/>
            <a:ext cx="49063" cy="497305"/>
          </a:xfrm>
          <a:custGeom>
            <a:avLst/>
            <a:gdLst>
              <a:gd name="connsiteX0" fmla="*/ 937 w 49063"/>
              <a:gd name="connsiteY0" fmla="*/ 0 h 497305"/>
              <a:gd name="connsiteX1" fmla="*/ 49063 w 49063"/>
              <a:gd name="connsiteY1" fmla="*/ 208548 h 497305"/>
              <a:gd name="connsiteX2" fmla="*/ 16979 w 49063"/>
              <a:gd name="connsiteY2" fmla="*/ 385011 h 497305"/>
              <a:gd name="connsiteX3" fmla="*/ 937 w 49063"/>
              <a:gd name="connsiteY3" fmla="*/ 497305 h 497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063" h="497305">
                <a:moveTo>
                  <a:pt x="937" y="0"/>
                </a:moveTo>
                <a:cubicBezTo>
                  <a:pt x="36337" y="177003"/>
                  <a:pt x="15777" y="108687"/>
                  <a:pt x="49063" y="208548"/>
                </a:cubicBezTo>
                <a:cubicBezTo>
                  <a:pt x="41912" y="251453"/>
                  <a:pt x="28189" y="340171"/>
                  <a:pt x="16979" y="385011"/>
                </a:cubicBezTo>
                <a:cubicBezTo>
                  <a:pt x="-5827" y="476235"/>
                  <a:pt x="937" y="387379"/>
                  <a:pt x="937" y="49730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5" name="Freeform 34"/>
          <p:cNvSpPr/>
          <p:nvPr/>
        </p:nvSpPr>
        <p:spPr>
          <a:xfrm>
            <a:off x="9577138" y="5244769"/>
            <a:ext cx="64168" cy="128337"/>
          </a:xfrm>
          <a:custGeom>
            <a:avLst/>
            <a:gdLst>
              <a:gd name="connsiteX0" fmla="*/ 0 w 64168"/>
              <a:gd name="connsiteY0" fmla="*/ 0 h 128337"/>
              <a:gd name="connsiteX1" fmla="*/ 48126 w 64168"/>
              <a:gd name="connsiteY1" fmla="*/ 80211 h 128337"/>
              <a:gd name="connsiteX2" fmla="*/ 64168 w 64168"/>
              <a:gd name="connsiteY2" fmla="*/ 128337 h 128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168" h="128337">
                <a:moveTo>
                  <a:pt x="0" y="0"/>
                </a:moveTo>
                <a:cubicBezTo>
                  <a:pt x="16042" y="26737"/>
                  <a:pt x="34182" y="52322"/>
                  <a:pt x="48126" y="80211"/>
                </a:cubicBezTo>
                <a:cubicBezTo>
                  <a:pt x="55688" y="95336"/>
                  <a:pt x="64168" y="128337"/>
                  <a:pt x="64168" y="12833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6" name="Freeform 35"/>
          <p:cNvSpPr/>
          <p:nvPr/>
        </p:nvSpPr>
        <p:spPr>
          <a:xfrm>
            <a:off x="10345653" y="5308938"/>
            <a:ext cx="49632" cy="256673"/>
          </a:xfrm>
          <a:custGeom>
            <a:avLst/>
            <a:gdLst>
              <a:gd name="connsiteX0" fmla="*/ 49632 w 49632"/>
              <a:gd name="connsiteY0" fmla="*/ 0 h 256673"/>
              <a:gd name="connsiteX1" fmla="*/ 1506 w 49632"/>
              <a:gd name="connsiteY1" fmla="*/ 144379 h 256673"/>
              <a:gd name="connsiteX2" fmla="*/ 1506 w 49632"/>
              <a:gd name="connsiteY2" fmla="*/ 256673 h 256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632" h="256673">
                <a:moveTo>
                  <a:pt x="49632" y="0"/>
                </a:moveTo>
                <a:cubicBezTo>
                  <a:pt x="34126" y="38765"/>
                  <a:pt x="5570" y="99680"/>
                  <a:pt x="1506" y="144379"/>
                </a:cubicBezTo>
                <a:cubicBezTo>
                  <a:pt x="-1883" y="181657"/>
                  <a:pt x="1506" y="219242"/>
                  <a:pt x="1506" y="25667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7" name="Freeform 36"/>
          <p:cNvSpPr/>
          <p:nvPr/>
        </p:nvSpPr>
        <p:spPr>
          <a:xfrm>
            <a:off x="10202780" y="3656601"/>
            <a:ext cx="320842" cy="545431"/>
          </a:xfrm>
          <a:custGeom>
            <a:avLst/>
            <a:gdLst>
              <a:gd name="connsiteX0" fmla="*/ 0 w 320842"/>
              <a:gd name="connsiteY0" fmla="*/ 0 h 545431"/>
              <a:gd name="connsiteX1" fmla="*/ 48126 w 320842"/>
              <a:gd name="connsiteY1" fmla="*/ 80210 h 545431"/>
              <a:gd name="connsiteX2" fmla="*/ 80211 w 320842"/>
              <a:gd name="connsiteY2" fmla="*/ 112295 h 545431"/>
              <a:gd name="connsiteX3" fmla="*/ 96253 w 320842"/>
              <a:gd name="connsiteY3" fmla="*/ 160421 h 545431"/>
              <a:gd name="connsiteX4" fmla="*/ 160421 w 320842"/>
              <a:gd name="connsiteY4" fmla="*/ 256674 h 545431"/>
              <a:gd name="connsiteX5" fmla="*/ 208547 w 320842"/>
              <a:gd name="connsiteY5" fmla="*/ 401052 h 545431"/>
              <a:gd name="connsiteX6" fmla="*/ 256674 w 320842"/>
              <a:gd name="connsiteY6" fmla="*/ 497305 h 545431"/>
              <a:gd name="connsiteX7" fmla="*/ 304800 w 320842"/>
              <a:gd name="connsiteY7" fmla="*/ 529389 h 545431"/>
              <a:gd name="connsiteX8" fmla="*/ 320842 w 320842"/>
              <a:gd name="connsiteY8" fmla="*/ 545431 h 545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0842" h="545431">
                <a:moveTo>
                  <a:pt x="0" y="0"/>
                </a:moveTo>
                <a:cubicBezTo>
                  <a:pt x="16042" y="26737"/>
                  <a:pt x="30003" y="54838"/>
                  <a:pt x="48126" y="80210"/>
                </a:cubicBezTo>
                <a:cubicBezTo>
                  <a:pt x="56917" y="92518"/>
                  <a:pt x="72429" y="99325"/>
                  <a:pt x="80211" y="112295"/>
                </a:cubicBezTo>
                <a:cubicBezTo>
                  <a:pt x="88911" y="126795"/>
                  <a:pt x="88041" y="145639"/>
                  <a:pt x="96253" y="160421"/>
                </a:cubicBezTo>
                <a:cubicBezTo>
                  <a:pt x="114980" y="194129"/>
                  <a:pt x="148227" y="220092"/>
                  <a:pt x="160421" y="256674"/>
                </a:cubicBezTo>
                <a:lnTo>
                  <a:pt x="208547" y="401052"/>
                </a:lnTo>
                <a:cubicBezTo>
                  <a:pt x="221594" y="440193"/>
                  <a:pt x="225577" y="466208"/>
                  <a:pt x="256674" y="497305"/>
                </a:cubicBezTo>
                <a:cubicBezTo>
                  <a:pt x="270307" y="510938"/>
                  <a:pt x="289376" y="517821"/>
                  <a:pt x="304800" y="529389"/>
                </a:cubicBezTo>
                <a:cubicBezTo>
                  <a:pt x="310850" y="533926"/>
                  <a:pt x="315495" y="540084"/>
                  <a:pt x="320842" y="54543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8" name="Freeform 37"/>
          <p:cNvSpPr/>
          <p:nvPr/>
        </p:nvSpPr>
        <p:spPr>
          <a:xfrm>
            <a:off x="10042359" y="3399927"/>
            <a:ext cx="96253" cy="320842"/>
          </a:xfrm>
          <a:custGeom>
            <a:avLst/>
            <a:gdLst>
              <a:gd name="connsiteX0" fmla="*/ 96253 w 96253"/>
              <a:gd name="connsiteY0" fmla="*/ 0 h 320842"/>
              <a:gd name="connsiteX1" fmla="*/ 32084 w 96253"/>
              <a:gd name="connsiteY1" fmla="*/ 176463 h 320842"/>
              <a:gd name="connsiteX2" fmla="*/ 16042 w 96253"/>
              <a:gd name="connsiteY2" fmla="*/ 224590 h 320842"/>
              <a:gd name="connsiteX3" fmla="*/ 0 w 96253"/>
              <a:gd name="connsiteY3" fmla="*/ 320842 h 32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253" h="320842">
                <a:moveTo>
                  <a:pt x="96253" y="0"/>
                </a:moveTo>
                <a:cubicBezTo>
                  <a:pt x="51609" y="111608"/>
                  <a:pt x="73273" y="52896"/>
                  <a:pt x="32084" y="176463"/>
                </a:cubicBezTo>
                <a:cubicBezTo>
                  <a:pt x="26737" y="192505"/>
                  <a:pt x="18822" y="207910"/>
                  <a:pt x="16042" y="224590"/>
                </a:cubicBezTo>
                <a:lnTo>
                  <a:pt x="0" y="320842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39" name="Freeform 38"/>
          <p:cNvSpPr/>
          <p:nvPr/>
        </p:nvSpPr>
        <p:spPr>
          <a:xfrm>
            <a:off x="10122570" y="3127211"/>
            <a:ext cx="320856" cy="385011"/>
          </a:xfrm>
          <a:custGeom>
            <a:avLst/>
            <a:gdLst>
              <a:gd name="connsiteX0" fmla="*/ 0 w 320856"/>
              <a:gd name="connsiteY0" fmla="*/ 0 h 385011"/>
              <a:gd name="connsiteX1" fmla="*/ 80210 w 320856"/>
              <a:gd name="connsiteY1" fmla="*/ 48127 h 385011"/>
              <a:gd name="connsiteX2" fmla="*/ 112294 w 320856"/>
              <a:gd name="connsiteY2" fmla="*/ 96253 h 385011"/>
              <a:gd name="connsiteX3" fmla="*/ 144379 w 320856"/>
              <a:gd name="connsiteY3" fmla="*/ 128337 h 385011"/>
              <a:gd name="connsiteX4" fmla="*/ 224589 w 320856"/>
              <a:gd name="connsiteY4" fmla="*/ 192506 h 385011"/>
              <a:gd name="connsiteX5" fmla="*/ 240631 w 320856"/>
              <a:gd name="connsiteY5" fmla="*/ 240632 h 385011"/>
              <a:gd name="connsiteX6" fmla="*/ 288757 w 320856"/>
              <a:gd name="connsiteY6" fmla="*/ 272716 h 385011"/>
              <a:gd name="connsiteX7" fmla="*/ 320842 w 320856"/>
              <a:gd name="connsiteY7" fmla="*/ 385011 h 385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0856" h="385011">
                <a:moveTo>
                  <a:pt x="0" y="0"/>
                </a:moveTo>
                <a:cubicBezTo>
                  <a:pt x="26737" y="16042"/>
                  <a:pt x="56536" y="27835"/>
                  <a:pt x="80210" y="48127"/>
                </a:cubicBezTo>
                <a:cubicBezTo>
                  <a:pt x="94848" y="60674"/>
                  <a:pt x="100250" y="81198"/>
                  <a:pt x="112294" y="96253"/>
                </a:cubicBezTo>
                <a:cubicBezTo>
                  <a:pt x="121742" y="108063"/>
                  <a:pt x="132568" y="118889"/>
                  <a:pt x="144379" y="128337"/>
                </a:cubicBezTo>
                <a:cubicBezTo>
                  <a:pt x="245552" y="209274"/>
                  <a:pt x="147130" y="115045"/>
                  <a:pt x="224589" y="192506"/>
                </a:cubicBezTo>
                <a:cubicBezTo>
                  <a:pt x="229936" y="208548"/>
                  <a:pt x="230068" y="227428"/>
                  <a:pt x="240631" y="240632"/>
                </a:cubicBezTo>
                <a:cubicBezTo>
                  <a:pt x="252675" y="255687"/>
                  <a:pt x="278539" y="256367"/>
                  <a:pt x="288757" y="272716"/>
                </a:cubicBezTo>
                <a:cubicBezTo>
                  <a:pt x="322533" y="326757"/>
                  <a:pt x="320842" y="342625"/>
                  <a:pt x="320842" y="38501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0" name="Freeform 39"/>
          <p:cNvSpPr/>
          <p:nvPr/>
        </p:nvSpPr>
        <p:spPr>
          <a:xfrm>
            <a:off x="10138612" y="3303675"/>
            <a:ext cx="337418" cy="609600"/>
          </a:xfrm>
          <a:custGeom>
            <a:avLst/>
            <a:gdLst>
              <a:gd name="connsiteX0" fmla="*/ 0 w 337418"/>
              <a:gd name="connsiteY0" fmla="*/ 0 h 609600"/>
              <a:gd name="connsiteX1" fmla="*/ 80210 w 337418"/>
              <a:gd name="connsiteY1" fmla="*/ 64168 h 609600"/>
              <a:gd name="connsiteX2" fmla="*/ 112294 w 337418"/>
              <a:gd name="connsiteY2" fmla="*/ 160421 h 609600"/>
              <a:gd name="connsiteX3" fmla="*/ 144379 w 337418"/>
              <a:gd name="connsiteY3" fmla="*/ 192505 h 609600"/>
              <a:gd name="connsiteX4" fmla="*/ 208547 w 337418"/>
              <a:gd name="connsiteY4" fmla="*/ 272715 h 609600"/>
              <a:gd name="connsiteX5" fmla="*/ 272715 w 337418"/>
              <a:gd name="connsiteY5" fmla="*/ 336884 h 609600"/>
              <a:gd name="connsiteX6" fmla="*/ 320842 w 337418"/>
              <a:gd name="connsiteY6" fmla="*/ 513347 h 609600"/>
              <a:gd name="connsiteX7" fmla="*/ 336884 w 337418"/>
              <a:gd name="connsiteY7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7418" h="609600">
                <a:moveTo>
                  <a:pt x="0" y="0"/>
                </a:moveTo>
                <a:cubicBezTo>
                  <a:pt x="26737" y="21389"/>
                  <a:pt x="60575" y="36118"/>
                  <a:pt x="80210" y="64168"/>
                </a:cubicBezTo>
                <a:cubicBezTo>
                  <a:pt x="99604" y="91874"/>
                  <a:pt x="88379" y="136507"/>
                  <a:pt x="112294" y="160421"/>
                </a:cubicBezTo>
                <a:lnTo>
                  <a:pt x="144379" y="192505"/>
                </a:lnTo>
                <a:cubicBezTo>
                  <a:pt x="184702" y="313473"/>
                  <a:pt x="125619" y="169053"/>
                  <a:pt x="208547" y="272715"/>
                </a:cubicBezTo>
                <a:cubicBezTo>
                  <a:pt x="270771" y="350495"/>
                  <a:pt x="167713" y="301883"/>
                  <a:pt x="272715" y="336884"/>
                </a:cubicBezTo>
                <a:cubicBezTo>
                  <a:pt x="341544" y="543365"/>
                  <a:pt x="275495" y="331958"/>
                  <a:pt x="320842" y="513347"/>
                </a:cubicBezTo>
                <a:cubicBezTo>
                  <a:pt x="341957" y="597808"/>
                  <a:pt x="336884" y="524531"/>
                  <a:pt x="336884" y="6096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2" name="Freeform 41"/>
          <p:cNvSpPr/>
          <p:nvPr/>
        </p:nvSpPr>
        <p:spPr>
          <a:xfrm>
            <a:off x="10058132" y="1731548"/>
            <a:ext cx="641953" cy="1844842"/>
          </a:xfrm>
          <a:custGeom>
            <a:avLst/>
            <a:gdLst>
              <a:gd name="connsiteX0" fmla="*/ 32353 w 641953"/>
              <a:gd name="connsiteY0" fmla="*/ 0 h 1844842"/>
              <a:gd name="connsiteX1" fmla="*/ 269 w 641953"/>
              <a:gd name="connsiteY1" fmla="*/ 80211 h 1844842"/>
              <a:gd name="connsiteX2" fmla="*/ 16311 w 641953"/>
              <a:gd name="connsiteY2" fmla="*/ 128337 h 1844842"/>
              <a:gd name="connsiteX3" fmla="*/ 48395 w 641953"/>
              <a:gd name="connsiteY3" fmla="*/ 176463 h 1844842"/>
              <a:gd name="connsiteX4" fmla="*/ 96522 w 641953"/>
              <a:gd name="connsiteY4" fmla="*/ 272716 h 1844842"/>
              <a:gd name="connsiteX5" fmla="*/ 144648 w 641953"/>
              <a:gd name="connsiteY5" fmla="*/ 288758 h 1844842"/>
              <a:gd name="connsiteX6" fmla="*/ 224859 w 641953"/>
              <a:gd name="connsiteY6" fmla="*/ 352927 h 1844842"/>
              <a:gd name="connsiteX7" fmla="*/ 272985 w 641953"/>
              <a:gd name="connsiteY7" fmla="*/ 449179 h 1844842"/>
              <a:gd name="connsiteX8" fmla="*/ 305069 w 641953"/>
              <a:gd name="connsiteY8" fmla="*/ 497305 h 1844842"/>
              <a:gd name="connsiteX9" fmla="*/ 321111 w 641953"/>
              <a:gd name="connsiteY9" fmla="*/ 545432 h 1844842"/>
              <a:gd name="connsiteX10" fmla="*/ 385280 w 641953"/>
              <a:gd name="connsiteY10" fmla="*/ 625642 h 1844842"/>
              <a:gd name="connsiteX11" fmla="*/ 401322 w 641953"/>
              <a:gd name="connsiteY11" fmla="*/ 673769 h 1844842"/>
              <a:gd name="connsiteX12" fmla="*/ 433406 w 641953"/>
              <a:gd name="connsiteY12" fmla="*/ 721895 h 1844842"/>
              <a:gd name="connsiteX13" fmla="*/ 465490 w 641953"/>
              <a:gd name="connsiteY13" fmla="*/ 818148 h 1844842"/>
              <a:gd name="connsiteX14" fmla="*/ 481532 w 641953"/>
              <a:gd name="connsiteY14" fmla="*/ 866274 h 1844842"/>
              <a:gd name="connsiteX15" fmla="*/ 497574 w 641953"/>
              <a:gd name="connsiteY15" fmla="*/ 914400 h 1844842"/>
              <a:gd name="connsiteX16" fmla="*/ 529659 w 641953"/>
              <a:gd name="connsiteY16" fmla="*/ 1106905 h 1844842"/>
              <a:gd name="connsiteX17" fmla="*/ 561743 w 641953"/>
              <a:gd name="connsiteY17" fmla="*/ 1203158 h 1844842"/>
              <a:gd name="connsiteX18" fmla="*/ 577785 w 641953"/>
              <a:gd name="connsiteY18" fmla="*/ 1347537 h 1844842"/>
              <a:gd name="connsiteX19" fmla="*/ 593827 w 641953"/>
              <a:gd name="connsiteY19" fmla="*/ 1668379 h 1844842"/>
              <a:gd name="connsiteX20" fmla="*/ 625911 w 641953"/>
              <a:gd name="connsiteY20" fmla="*/ 1764632 h 1844842"/>
              <a:gd name="connsiteX21" fmla="*/ 641953 w 641953"/>
              <a:gd name="connsiteY21" fmla="*/ 1812758 h 1844842"/>
              <a:gd name="connsiteX22" fmla="*/ 641953 w 641953"/>
              <a:gd name="connsiteY22" fmla="*/ 1844842 h 1844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41953" h="1844842">
                <a:moveTo>
                  <a:pt x="32353" y="0"/>
                </a:moveTo>
                <a:cubicBezTo>
                  <a:pt x="21658" y="26737"/>
                  <a:pt x="3841" y="51637"/>
                  <a:pt x="269" y="80211"/>
                </a:cubicBezTo>
                <a:cubicBezTo>
                  <a:pt x="-1828" y="96990"/>
                  <a:pt x="8749" y="113212"/>
                  <a:pt x="16311" y="128337"/>
                </a:cubicBezTo>
                <a:cubicBezTo>
                  <a:pt x="24933" y="145582"/>
                  <a:pt x="39773" y="159218"/>
                  <a:pt x="48395" y="176463"/>
                </a:cubicBezTo>
                <a:cubicBezTo>
                  <a:pt x="67769" y="215211"/>
                  <a:pt x="58212" y="242068"/>
                  <a:pt x="96522" y="272716"/>
                </a:cubicBezTo>
                <a:cubicBezTo>
                  <a:pt x="109726" y="283279"/>
                  <a:pt x="129523" y="281196"/>
                  <a:pt x="144648" y="288758"/>
                </a:cubicBezTo>
                <a:cubicBezTo>
                  <a:pt x="172442" y="302655"/>
                  <a:pt x="204964" y="328058"/>
                  <a:pt x="224859" y="352927"/>
                </a:cubicBezTo>
                <a:cubicBezTo>
                  <a:pt x="286158" y="429550"/>
                  <a:pt x="233450" y="370109"/>
                  <a:pt x="272985" y="449179"/>
                </a:cubicBezTo>
                <a:cubicBezTo>
                  <a:pt x="281607" y="466424"/>
                  <a:pt x="294374" y="481263"/>
                  <a:pt x="305069" y="497305"/>
                </a:cubicBezTo>
                <a:cubicBezTo>
                  <a:pt x="310416" y="513347"/>
                  <a:pt x="313549" y="530307"/>
                  <a:pt x="321111" y="545432"/>
                </a:cubicBezTo>
                <a:cubicBezTo>
                  <a:pt x="341348" y="585907"/>
                  <a:pt x="355437" y="595800"/>
                  <a:pt x="385280" y="625642"/>
                </a:cubicBezTo>
                <a:cubicBezTo>
                  <a:pt x="390627" y="641684"/>
                  <a:pt x="393760" y="658644"/>
                  <a:pt x="401322" y="673769"/>
                </a:cubicBezTo>
                <a:cubicBezTo>
                  <a:pt x="409944" y="691014"/>
                  <a:pt x="425576" y="704277"/>
                  <a:pt x="433406" y="721895"/>
                </a:cubicBezTo>
                <a:cubicBezTo>
                  <a:pt x="447141" y="752800"/>
                  <a:pt x="454795" y="786064"/>
                  <a:pt x="465490" y="818148"/>
                </a:cubicBezTo>
                <a:lnTo>
                  <a:pt x="481532" y="866274"/>
                </a:lnTo>
                <a:lnTo>
                  <a:pt x="497574" y="914400"/>
                </a:lnTo>
                <a:cubicBezTo>
                  <a:pt x="508949" y="1005397"/>
                  <a:pt x="506947" y="1031196"/>
                  <a:pt x="529659" y="1106905"/>
                </a:cubicBezTo>
                <a:cubicBezTo>
                  <a:pt x="539377" y="1139299"/>
                  <a:pt x="561743" y="1203158"/>
                  <a:pt x="561743" y="1203158"/>
                </a:cubicBezTo>
                <a:cubicBezTo>
                  <a:pt x="567090" y="1251284"/>
                  <a:pt x="574453" y="1299229"/>
                  <a:pt x="577785" y="1347537"/>
                </a:cubicBezTo>
                <a:cubicBezTo>
                  <a:pt x="585152" y="1454364"/>
                  <a:pt x="581553" y="1562004"/>
                  <a:pt x="593827" y="1668379"/>
                </a:cubicBezTo>
                <a:cubicBezTo>
                  <a:pt x="597704" y="1701976"/>
                  <a:pt x="615216" y="1732548"/>
                  <a:pt x="625911" y="1764632"/>
                </a:cubicBezTo>
                <a:cubicBezTo>
                  <a:pt x="631258" y="1780674"/>
                  <a:pt x="641953" y="1795848"/>
                  <a:pt x="641953" y="1812758"/>
                </a:cubicBezTo>
                <a:lnTo>
                  <a:pt x="641953" y="1844842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3" name="Freeform 42"/>
          <p:cNvSpPr/>
          <p:nvPr/>
        </p:nvSpPr>
        <p:spPr>
          <a:xfrm>
            <a:off x="10331117" y="2196769"/>
            <a:ext cx="240632" cy="80745"/>
          </a:xfrm>
          <a:custGeom>
            <a:avLst/>
            <a:gdLst>
              <a:gd name="connsiteX0" fmla="*/ 0 w 240632"/>
              <a:gd name="connsiteY0" fmla="*/ 0 h 80745"/>
              <a:gd name="connsiteX1" fmla="*/ 128337 w 240632"/>
              <a:gd name="connsiteY1" fmla="*/ 16042 h 80745"/>
              <a:gd name="connsiteX2" fmla="*/ 144379 w 240632"/>
              <a:gd name="connsiteY2" fmla="*/ 64169 h 80745"/>
              <a:gd name="connsiteX3" fmla="*/ 240632 w 240632"/>
              <a:gd name="connsiteY3" fmla="*/ 80211 h 80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632" h="80745">
                <a:moveTo>
                  <a:pt x="0" y="0"/>
                </a:moveTo>
                <a:cubicBezTo>
                  <a:pt x="42779" y="5347"/>
                  <a:pt x="88941" y="-1468"/>
                  <a:pt x="128337" y="16042"/>
                </a:cubicBezTo>
                <a:cubicBezTo>
                  <a:pt x="143790" y="22910"/>
                  <a:pt x="132422" y="52212"/>
                  <a:pt x="144379" y="64169"/>
                </a:cubicBezTo>
                <a:cubicBezTo>
                  <a:pt x="165494" y="85284"/>
                  <a:pt x="215659" y="80211"/>
                  <a:pt x="240632" y="8021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4" name="Freeform 43"/>
          <p:cNvSpPr/>
          <p:nvPr/>
        </p:nvSpPr>
        <p:spPr>
          <a:xfrm>
            <a:off x="10170696" y="2020306"/>
            <a:ext cx="80233" cy="834190"/>
          </a:xfrm>
          <a:custGeom>
            <a:avLst/>
            <a:gdLst>
              <a:gd name="connsiteX0" fmla="*/ 0 w 80233"/>
              <a:gd name="connsiteY0" fmla="*/ 0 h 834190"/>
              <a:gd name="connsiteX1" fmla="*/ 16042 w 80233"/>
              <a:gd name="connsiteY1" fmla="*/ 513347 h 834190"/>
              <a:gd name="connsiteX2" fmla="*/ 48126 w 80233"/>
              <a:gd name="connsiteY2" fmla="*/ 545432 h 834190"/>
              <a:gd name="connsiteX3" fmla="*/ 64168 w 80233"/>
              <a:gd name="connsiteY3" fmla="*/ 593558 h 834190"/>
              <a:gd name="connsiteX4" fmla="*/ 80210 w 80233"/>
              <a:gd name="connsiteY4" fmla="*/ 834190 h 83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33" h="834190">
                <a:moveTo>
                  <a:pt x="0" y="0"/>
                </a:moveTo>
                <a:cubicBezTo>
                  <a:pt x="5347" y="171116"/>
                  <a:pt x="995" y="342810"/>
                  <a:pt x="16042" y="513347"/>
                </a:cubicBezTo>
                <a:cubicBezTo>
                  <a:pt x="17371" y="528413"/>
                  <a:pt x="40344" y="532463"/>
                  <a:pt x="48126" y="545432"/>
                </a:cubicBezTo>
                <a:cubicBezTo>
                  <a:pt x="56826" y="559932"/>
                  <a:pt x="58821" y="577516"/>
                  <a:pt x="64168" y="593558"/>
                </a:cubicBezTo>
                <a:cubicBezTo>
                  <a:pt x="81542" y="802050"/>
                  <a:pt x="80210" y="721672"/>
                  <a:pt x="80210" y="83419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5" name="Freeform 44"/>
          <p:cNvSpPr/>
          <p:nvPr/>
        </p:nvSpPr>
        <p:spPr>
          <a:xfrm>
            <a:off x="10443412" y="2405317"/>
            <a:ext cx="81278" cy="561473"/>
          </a:xfrm>
          <a:custGeom>
            <a:avLst/>
            <a:gdLst>
              <a:gd name="connsiteX0" fmla="*/ 16042 w 81278"/>
              <a:gd name="connsiteY0" fmla="*/ 0 h 561473"/>
              <a:gd name="connsiteX1" fmla="*/ 0 w 81278"/>
              <a:gd name="connsiteY1" fmla="*/ 240631 h 561473"/>
              <a:gd name="connsiteX2" fmla="*/ 48126 w 81278"/>
              <a:gd name="connsiteY2" fmla="*/ 368968 h 561473"/>
              <a:gd name="connsiteX3" fmla="*/ 80210 w 81278"/>
              <a:gd name="connsiteY3" fmla="*/ 561473 h 561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78" h="561473">
                <a:moveTo>
                  <a:pt x="16042" y="0"/>
                </a:moveTo>
                <a:cubicBezTo>
                  <a:pt x="10695" y="80210"/>
                  <a:pt x="0" y="160243"/>
                  <a:pt x="0" y="240631"/>
                </a:cubicBezTo>
                <a:cubicBezTo>
                  <a:pt x="0" y="345219"/>
                  <a:pt x="14934" y="294286"/>
                  <a:pt x="48126" y="368968"/>
                </a:cubicBezTo>
                <a:cubicBezTo>
                  <a:pt x="90356" y="463986"/>
                  <a:pt x="80210" y="461449"/>
                  <a:pt x="80210" y="56147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6" name="Freeform 45"/>
          <p:cNvSpPr/>
          <p:nvPr/>
        </p:nvSpPr>
        <p:spPr>
          <a:xfrm>
            <a:off x="10282991" y="2100517"/>
            <a:ext cx="33268" cy="465221"/>
          </a:xfrm>
          <a:custGeom>
            <a:avLst/>
            <a:gdLst>
              <a:gd name="connsiteX0" fmla="*/ 16042 w 33268"/>
              <a:gd name="connsiteY0" fmla="*/ 0 h 465221"/>
              <a:gd name="connsiteX1" fmla="*/ 0 w 33268"/>
              <a:gd name="connsiteY1" fmla="*/ 128336 h 465221"/>
              <a:gd name="connsiteX2" fmla="*/ 32084 w 33268"/>
              <a:gd name="connsiteY2" fmla="*/ 368968 h 465221"/>
              <a:gd name="connsiteX3" fmla="*/ 32084 w 33268"/>
              <a:gd name="connsiteY3" fmla="*/ 465221 h 465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68" h="465221">
                <a:moveTo>
                  <a:pt x="16042" y="0"/>
                </a:moveTo>
                <a:cubicBezTo>
                  <a:pt x="10695" y="42779"/>
                  <a:pt x="0" y="85224"/>
                  <a:pt x="0" y="128336"/>
                </a:cubicBezTo>
                <a:cubicBezTo>
                  <a:pt x="0" y="283829"/>
                  <a:pt x="21270" y="239201"/>
                  <a:pt x="32084" y="368968"/>
                </a:cubicBezTo>
                <a:cubicBezTo>
                  <a:pt x="34748" y="400942"/>
                  <a:pt x="32084" y="433137"/>
                  <a:pt x="32084" y="46522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7" name="Freeform 46"/>
          <p:cNvSpPr/>
          <p:nvPr/>
        </p:nvSpPr>
        <p:spPr>
          <a:xfrm>
            <a:off x="10570872" y="3095127"/>
            <a:ext cx="65045" cy="144379"/>
          </a:xfrm>
          <a:custGeom>
            <a:avLst/>
            <a:gdLst>
              <a:gd name="connsiteX0" fmla="*/ 65045 w 65045"/>
              <a:gd name="connsiteY0" fmla="*/ 0 h 144379"/>
              <a:gd name="connsiteX1" fmla="*/ 877 w 65045"/>
              <a:gd name="connsiteY1" fmla="*/ 144379 h 144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045" h="144379">
                <a:moveTo>
                  <a:pt x="65045" y="0"/>
                </a:moveTo>
                <a:cubicBezTo>
                  <a:pt x="-12485" y="96913"/>
                  <a:pt x="877" y="45971"/>
                  <a:pt x="877" y="14437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8" name="Freeform 47"/>
          <p:cNvSpPr/>
          <p:nvPr/>
        </p:nvSpPr>
        <p:spPr>
          <a:xfrm>
            <a:off x="9192127" y="3528264"/>
            <a:ext cx="48127" cy="256674"/>
          </a:xfrm>
          <a:custGeom>
            <a:avLst/>
            <a:gdLst>
              <a:gd name="connsiteX0" fmla="*/ 48127 w 48127"/>
              <a:gd name="connsiteY0" fmla="*/ 0 h 256674"/>
              <a:gd name="connsiteX1" fmla="*/ 16043 w 48127"/>
              <a:gd name="connsiteY1" fmla="*/ 80211 h 256674"/>
              <a:gd name="connsiteX2" fmla="*/ 0 w 48127"/>
              <a:gd name="connsiteY2" fmla="*/ 128337 h 256674"/>
              <a:gd name="connsiteX3" fmla="*/ 16043 w 48127"/>
              <a:gd name="connsiteY3" fmla="*/ 240632 h 256674"/>
              <a:gd name="connsiteX4" fmla="*/ 16043 w 48127"/>
              <a:gd name="connsiteY4" fmla="*/ 256674 h 25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27" h="256674">
                <a:moveTo>
                  <a:pt x="48127" y="0"/>
                </a:moveTo>
                <a:cubicBezTo>
                  <a:pt x="37432" y="26737"/>
                  <a:pt x="26154" y="53248"/>
                  <a:pt x="16043" y="80211"/>
                </a:cubicBezTo>
                <a:cubicBezTo>
                  <a:pt x="10105" y="96044"/>
                  <a:pt x="0" y="111427"/>
                  <a:pt x="0" y="128337"/>
                </a:cubicBezTo>
                <a:cubicBezTo>
                  <a:pt x="0" y="166149"/>
                  <a:pt x="11353" y="203112"/>
                  <a:pt x="16043" y="240632"/>
                </a:cubicBezTo>
                <a:cubicBezTo>
                  <a:pt x="16706" y="245938"/>
                  <a:pt x="16043" y="251327"/>
                  <a:pt x="16043" y="25667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9" name="Freeform 48"/>
          <p:cNvSpPr/>
          <p:nvPr/>
        </p:nvSpPr>
        <p:spPr>
          <a:xfrm>
            <a:off x="9240254" y="3560348"/>
            <a:ext cx="64168" cy="112295"/>
          </a:xfrm>
          <a:custGeom>
            <a:avLst/>
            <a:gdLst>
              <a:gd name="connsiteX0" fmla="*/ 0 w 64168"/>
              <a:gd name="connsiteY0" fmla="*/ 0 h 112295"/>
              <a:gd name="connsiteX1" fmla="*/ 64168 w 64168"/>
              <a:gd name="connsiteY1" fmla="*/ 112295 h 11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" h="112295">
                <a:moveTo>
                  <a:pt x="0" y="0"/>
                </a:moveTo>
                <a:cubicBezTo>
                  <a:pt x="54278" y="90464"/>
                  <a:pt x="34182" y="52322"/>
                  <a:pt x="64168" y="11229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0" name="Freeform 49"/>
          <p:cNvSpPr/>
          <p:nvPr/>
        </p:nvSpPr>
        <p:spPr>
          <a:xfrm>
            <a:off x="10635726" y="3560348"/>
            <a:ext cx="80401" cy="144379"/>
          </a:xfrm>
          <a:custGeom>
            <a:avLst/>
            <a:gdLst>
              <a:gd name="connsiteX0" fmla="*/ 80401 w 80401"/>
              <a:gd name="connsiteY0" fmla="*/ 0 h 144379"/>
              <a:gd name="connsiteX1" fmla="*/ 48317 w 80401"/>
              <a:gd name="connsiteY1" fmla="*/ 80211 h 144379"/>
              <a:gd name="connsiteX2" fmla="*/ 16233 w 80401"/>
              <a:gd name="connsiteY2" fmla="*/ 144379 h 144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401" h="144379">
                <a:moveTo>
                  <a:pt x="80401" y="0"/>
                </a:moveTo>
                <a:cubicBezTo>
                  <a:pt x="69706" y="26737"/>
                  <a:pt x="65055" y="56778"/>
                  <a:pt x="48317" y="80211"/>
                </a:cubicBezTo>
                <a:cubicBezTo>
                  <a:pt x="2768" y="143980"/>
                  <a:pt x="-16200" y="79514"/>
                  <a:pt x="16233" y="14437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1" name="Freeform 50"/>
          <p:cNvSpPr/>
          <p:nvPr/>
        </p:nvSpPr>
        <p:spPr>
          <a:xfrm>
            <a:off x="10700085" y="3624517"/>
            <a:ext cx="32614" cy="256673"/>
          </a:xfrm>
          <a:custGeom>
            <a:avLst/>
            <a:gdLst>
              <a:gd name="connsiteX0" fmla="*/ 0 w 32614"/>
              <a:gd name="connsiteY0" fmla="*/ 0 h 256673"/>
              <a:gd name="connsiteX1" fmla="*/ 16042 w 32614"/>
              <a:gd name="connsiteY1" fmla="*/ 80210 h 256673"/>
              <a:gd name="connsiteX2" fmla="*/ 32085 w 32614"/>
              <a:gd name="connsiteY2" fmla="*/ 128336 h 256673"/>
              <a:gd name="connsiteX3" fmla="*/ 0 w 32614"/>
              <a:gd name="connsiteY3" fmla="*/ 256673 h 256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14" h="256673">
                <a:moveTo>
                  <a:pt x="0" y="0"/>
                </a:moveTo>
                <a:cubicBezTo>
                  <a:pt x="5347" y="26737"/>
                  <a:pt x="9429" y="53758"/>
                  <a:pt x="16042" y="80210"/>
                </a:cubicBezTo>
                <a:cubicBezTo>
                  <a:pt x="20143" y="96615"/>
                  <a:pt x="32085" y="111426"/>
                  <a:pt x="32085" y="128336"/>
                </a:cubicBezTo>
                <a:cubicBezTo>
                  <a:pt x="32085" y="231005"/>
                  <a:pt x="39356" y="217317"/>
                  <a:pt x="0" y="25667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2" name="Freeform 51"/>
          <p:cNvSpPr/>
          <p:nvPr/>
        </p:nvSpPr>
        <p:spPr>
          <a:xfrm>
            <a:off x="10010275" y="2726159"/>
            <a:ext cx="80210" cy="577516"/>
          </a:xfrm>
          <a:custGeom>
            <a:avLst/>
            <a:gdLst>
              <a:gd name="connsiteX0" fmla="*/ 80210 w 80210"/>
              <a:gd name="connsiteY0" fmla="*/ 0 h 577516"/>
              <a:gd name="connsiteX1" fmla="*/ 48126 w 80210"/>
              <a:gd name="connsiteY1" fmla="*/ 80210 h 577516"/>
              <a:gd name="connsiteX2" fmla="*/ 0 w 80210"/>
              <a:gd name="connsiteY2" fmla="*/ 176463 h 577516"/>
              <a:gd name="connsiteX3" fmla="*/ 16042 w 80210"/>
              <a:gd name="connsiteY3" fmla="*/ 577516 h 57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210" h="577516">
                <a:moveTo>
                  <a:pt x="80210" y="0"/>
                </a:moveTo>
                <a:cubicBezTo>
                  <a:pt x="69515" y="26737"/>
                  <a:pt x="61004" y="54454"/>
                  <a:pt x="48126" y="80210"/>
                </a:cubicBezTo>
                <a:cubicBezTo>
                  <a:pt x="-14069" y="204601"/>
                  <a:pt x="40321" y="55499"/>
                  <a:pt x="0" y="176463"/>
                </a:cubicBezTo>
                <a:cubicBezTo>
                  <a:pt x="19599" y="470450"/>
                  <a:pt x="16042" y="336706"/>
                  <a:pt x="16042" y="57751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3" name="Freeform 52"/>
          <p:cNvSpPr/>
          <p:nvPr/>
        </p:nvSpPr>
        <p:spPr>
          <a:xfrm>
            <a:off x="9930064" y="2517611"/>
            <a:ext cx="96272" cy="192506"/>
          </a:xfrm>
          <a:custGeom>
            <a:avLst/>
            <a:gdLst>
              <a:gd name="connsiteX0" fmla="*/ 0 w 96272"/>
              <a:gd name="connsiteY0" fmla="*/ 0 h 192506"/>
              <a:gd name="connsiteX1" fmla="*/ 32085 w 96272"/>
              <a:gd name="connsiteY1" fmla="*/ 80211 h 192506"/>
              <a:gd name="connsiteX2" fmla="*/ 96253 w 96272"/>
              <a:gd name="connsiteY2" fmla="*/ 192506 h 19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272" h="192506">
                <a:moveTo>
                  <a:pt x="0" y="0"/>
                </a:moveTo>
                <a:cubicBezTo>
                  <a:pt x="10695" y="26737"/>
                  <a:pt x="18296" y="54930"/>
                  <a:pt x="32085" y="80211"/>
                </a:cubicBezTo>
                <a:cubicBezTo>
                  <a:pt x="99219" y="203290"/>
                  <a:pt x="96253" y="134800"/>
                  <a:pt x="96253" y="19250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4" name="Freeform 53"/>
          <p:cNvSpPr/>
          <p:nvPr/>
        </p:nvSpPr>
        <p:spPr>
          <a:xfrm>
            <a:off x="10122570" y="2950748"/>
            <a:ext cx="240631" cy="208641"/>
          </a:xfrm>
          <a:custGeom>
            <a:avLst/>
            <a:gdLst>
              <a:gd name="connsiteX0" fmla="*/ 0 w 240631"/>
              <a:gd name="connsiteY0" fmla="*/ 0 h 208641"/>
              <a:gd name="connsiteX1" fmla="*/ 80210 w 240631"/>
              <a:gd name="connsiteY1" fmla="*/ 16042 h 208641"/>
              <a:gd name="connsiteX2" fmla="*/ 144379 w 240631"/>
              <a:gd name="connsiteY2" fmla="*/ 144379 h 208641"/>
              <a:gd name="connsiteX3" fmla="*/ 192505 w 240631"/>
              <a:gd name="connsiteY3" fmla="*/ 160421 h 208641"/>
              <a:gd name="connsiteX4" fmla="*/ 240631 w 240631"/>
              <a:gd name="connsiteY4" fmla="*/ 208548 h 20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631" h="208641">
                <a:moveTo>
                  <a:pt x="0" y="0"/>
                </a:moveTo>
                <a:cubicBezTo>
                  <a:pt x="26737" y="5347"/>
                  <a:pt x="60930" y="-3238"/>
                  <a:pt x="80210" y="16042"/>
                </a:cubicBezTo>
                <a:cubicBezTo>
                  <a:pt x="176200" y="112033"/>
                  <a:pt x="61939" y="94915"/>
                  <a:pt x="144379" y="144379"/>
                </a:cubicBezTo>
                <a:cubicBezTo>
                  <a:pt x="158879" y="153079"/>
                  <a:pt x="176463" y="155074"/>
                  <a:pt x="192505" y="160421"/>
                </a:cubicBezTo>
                <a:cubicBezTo>
                  <a:pt x="227555" y="212997"/>
                  <a:pt x="205309" y="208548"/>
                  <a:pt x="240631" y="20854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5" name="Flowchart: Connector 54"/>
          <p:cNvSpPr/>
          <p:nvPr/>
        </p:nvSpPr>
        <p:spPr>
          <a:xfrm>
            <a:off x="10528327" y="2188447"/>
            <a:ext cx="157284" cy="1692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6" name="Flowchart: Connector 55"/>
          <p:cNvSpPr/>
          <p:nvPr/>
        </p:nvSpPr>
        <p:spPr>
          <a:xfrm>
            <a:off x="10570872" y="2625478"/>
            <a:ext cx="157284" cy="1692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7" name="Flowchart: Connector 56"/>
          <p:cNvSpPr/>
          <p:nvPr/>
        </p:nvSpPr>
        <p:spPr>
          <a:xfrm>
            <a:off x="10637216" y="3063043"/>
            <a:ext cx="157284" cy="1692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8" name="Flowchart: Connector 57"/>
          <p:cNvSpPr/>
          <p:nvPr/>
        </p:nvSpPr>
        <p:spPr>
          <a:xfrm>
            <a:off x="10744631" y="3547898"/>
            <a:ext cx="157284" cy="1692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9" name="Flowchart: Connector 58"/>
          <p:cNvSpPr/>
          <p:nvPr/>
        </p:nvSpPr>
        <p:spPr>
          <a:xfrm>
            <a:off x="10587347" y="3847436"/>
            <a:ext cx="157284" cy="1692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0" name="Flowchart: Connector 59"/>
          <p:cNvSpPr/>
          <p:nvPr/>
        </p:nvSpPr>
        <p:spPr>
          <a:xfrm>
            <a:off x="9300841" y="1940095"/>
            <a:ext cx="157284" cy="1692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1" name="Flowchart: Connector 60"/>
          <p:cNvSpPr/>
          <p:nvPr/>
        </p:nvSpPr>
        <p:spPr>
          <a:xfrm>
            <a:off x="9266665" y="2265365"/>
            <a:ext cx="157284" cy="1692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2" name="Flowchart: Connector 61"/>
          <p:cNvSpPr/>
          <p:nvPr/>
        </p:nvSpPr>
        <p:spPr>
          <a:xfrm>
            <a:off x="9209988" y="2657562"/>
            <a:ext cx="157284" cy="1692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3" name="Flowchart: Connector 62"/>
          <p:cNvSpPr/>
          <p:nvPr/>
        </p:nvSpPr>
        <p:spPr>
          <a:xfrm>
            <a:off x="9097708" y="3127211"/>
            <a:ext cx="157284" cy="1692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4" name="Flowchart: Connector 63"/>
          <p:cNvSpPr/>
          <p:nvPr/>
        </p:nvSpPr>
        <p:spPr>
          <a:xfrm>
            <a:off x="9033524" y="3608475"/>
            <a:ext cx="157284" cy="1692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5" name="Flowchart: Connector 64"/>
          <p:cNvSpPr/>
          <p:nvPr/>
        </p:nvSpPr>
        <p:spPr>
          <a:xfrm>
            <a:off x="9177904" y="3909789"/>
            <a:ext cx="157284" cy="1692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6" name="Flowchart: Connector 65"/>
          <p:cNvSpPr/>
          <p:nvPr/>
        </p:nvSpPr>
        <p:spPr>
          <a:xfrm>
            <a:off x="9397360" y="5803937"/>
            <a:ext cx="157284" cy="1692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7" name="Flowchart: Connector 66"/>
          <p:cNvSpPr/>
          <p:nvPr/>
        </p:nvSpPr>
        <p:spPr>
          <a:xfrm>
            <a:off x="10329588" y="5841920"/>
            <a:ext cx="157284" cy="1692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8" name="Flowchart: Connector 67"/>
          <p:cNvSpPr/>
          <p:nvPr/>
        </p:nvSpPr>
        <p:spPr>
          <a:xfrm>
            <a:off x="10461022" y="4117393"/>
            <a:ext cx="157284" cy="1692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9" name="Flowchart: Connector 68"/>
          <p:cNvSpPr/>
          <p:nvPr/>
        </p:nvSpPr>
        <p:spPr>
          <a:xfrm>
            <a:off x="10430063" y="4374067"/>
            <a:ext cx="157284" cy="1692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0" name="Flowchart: Connector 69"/>
          <p:cNvSpPr/>
          <p:nvPr/>
        </p:nvSpPr>
        <p:spPr>
          <a:xfrm>
            <a:off x="10451433" y="4749159"/>
            <a:ext cx="157284" cy="1692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1" name="Flowchart: Connector 70"/>
          <p:cNvSpPr/>
          <p:nvPr/>
        </p:nvSpPr>
        <p:spPr>
          <a:xfrm>
            <a:off x="10440966" y="5224298"/>
            <a:ext cx="157284" cy="1692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2" name="Flowchart: Connector 71"/>
          <p:cNvSpPr/>
          <p:nvPr/>
        </p:nvSpPr>
        <p:spPr>
          <a:xfrm>
            <a:off x="9330966" y="4145049"/>
            <a:ext cx="157284" cy="1692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3" name="Flowchart: Connector 72"/>
          <p:cNvSpPr/>
          <p:nvPr/>
        </p:nvSpPr>
        <p:spPr>
          <a:xfrm>
            <a:off x="9363724" y="4430236"/>
            <a:ext cx="157284" cy="1692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4" name="Flowchart: Connector 73"/>
          <p:cNvSpPr/>
          <p:nvPr/>
        </p:nvSpPr>
        <p:spPr>
          <a:xfrm>
            <a:off x="9322283" y="4727850"/>
            <a:ext cx="157284" cy="1692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5" name="Flowchart: Connector 74"/>
          <p:cNvSpPr/>
          <p:nvPr/>
        </p:nvSpPr>
        <p:spPr>
          <a:xfrm>
            <a:off x="9307559" y="5059788"/>
            <a:ext cx="157284" cy="1692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6" name="Flowchart: Connector 75"/>
          <p:cNvSpPr/>
          <p:nvPr/>
        </p:nvSpPr>
        <p:spPr>
          <a:xfrm>
            <a:off x="9338325" y="5352635"/>
            <a:ext cx="157284" cy="1692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7" name="Flowchart: Connector 76"/>
          <p:cNvSpPr/>
          <p:nvPr/>
        </p:nvSpPr>
        <p:spPr>
          <a:xfrm>
            <a:off x="9484022" y="1567672"/>
            <a:ext cx="157284" cy="1692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8" name="Flowchart: Connector 77"/>
          <p:cNvSpPr/>
          <p:nvPr/>
        </p:nvSpPr>
        <p:spPr>
          <a:xfrm>
            <a:off x="9571470" y="1221932"/>
            <a:ext cx="157284" cy="1692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9" name="Flowchart: Connector 78"/>
          <p:cNvSpPr/>
          <p:nvPr/>
        </p:nvSpPr>
        <p:spPr>
          <a:xfrm>
            <a:off x="9780016" y="1028346"/>
            <a:ext cx="157284" cy="1692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0" name="Flowchart: Connector 79"/>
          <p:cNvSpPr/>
          <p:nvPr/>
        </p:nvSpPr>
        <p:spPr>
          <a:xfrm>
            <a:off x="10040526" y="1064022"/>
            <a:ext cx="157284" cy="1692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1" name="Flowchart: Connector 80"/>
          <p:cNvSpPr/>
          <p:nvPr/>
        </p:nvSpPr>
        <p:spPr>
          <a:xfrm>
            <a:off x="10228679" y="1287770"/>
            <a:ext cx="157284" cy="1692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2" name="Flowchart: Connector 81"/>
          <p:cNvSpPr/>
          <p:nvPr/>
        </p:nvSpPr>
        <p:spPr>
          <a:xfrm>
            <a:off x="10294149" y="1526731"/>
            <a:ext cx="157284" cy="1692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3" name="Flowchart: Connector 82"/>
          <p:cNvSpPr/>
          <p:nvPr/>
        </p:nvSpPr>
        <p:spPr>
          <a:xfrm>
            <a:off x="10310190" y="1880357"/>
            <a:ext cx="157284" cy="1692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4" name="Freeform 83"/>
          <p:cNvSpPr/>
          <p:nvPr/>
        </p:nvSpPr>
        <p:spPr>
          <a:xfrm>
            <a:off x="9881938" y="1170075"/>
            <a:ext cx="48125" cy="144378"/>
          </a:xfrm>
          <a:custGeom>
            <a:avLst/>
            <a:gdLst>
              <a:gd name="connsiteX0" fmla="*/ 32084 w 48125"/>
              <a:gd name="connsiteY0" fmla="*/ 144378 h 144378"/>
              <a:gd name="connsiteX1" fmla="*/ 32084 w 48125"/>
              <a:gd name="connsiteY1" fmla="*/ 16042 h 144378"/>
              <a:gd name="connsiteX2" fmla="*/ 0 w 48125"/>
              <a:gd name="connsiteY2" fmla="*/ 0 h 144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125" h="144378">
                <a:moveTo>
                  <a:pt x="32084" y="144378"/>
                </a:moveTo>
                <a:cubicBezTo>
                  <a:pt x="40976" y="99916"/>
                  <a:pt x="63239" y="57582"/>
                  <a:pt x="32084" y="16042"/>
                </a:cubicBezTo>
                <a:cubicBezTo>
                  <a:pt x="24910" y="6476"/>
                  <a:pt x="10695" y="5347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5" name="Freeform 84"/>
          <p:cNvSpPr/>
          <p:nvPr/>
        </p:nvSpPr>
        <p:spPr>
          <a:xfrm>
            <a:off x="10058401" y="1218201"/>
            <a:ext cx="32084" cy="128337"/>
          </a:xfrm>
          <a:custGeom>
            <a:avLst/>
            <a:gdLst>
              <a:gd name="connsiteX0" fmla="*/ 0 w 32084"/>
              <a:gd name="connsiteY0" fmla="*/ 128337 h 128337"/>
              <a:gd name="connsiteX1" fmla="*/ 32084 w 32084"/>
              <a:gd name="connsiteY1" fmla="*/ 0 h 128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084" h="128337">
                <a:moveTo>
                  <a:pt x="0" y="128337"/>
                </a:moveTo>
                <a:cubicBezTo>
                  <a:pt x="17111" y="8556"/>
                  <a:pt x="-10695" y="42779"/>
                  <a:pt x="32084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6" name="Freeform 85"/>
          <p:cNvSpPr/>
          <p:nvPr/>
        </p:nvSpPr>
        <p:spPr>
          <a:xfrm>
            <a:off x="10170696" y="1490917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7" name="Freeform 86"/>
          <p:cNvSpPr/>
          <p:nvPr/>
        </p:nvSpPr>
        <p:spPr>
          <a:xfrm>
            <a:off x="10234864" y="1635296"/>
            <a:ext cx="64169" cy="129654"/>
          </a:xfrm>
          <a:custGeom>
            <a:avLst/>
            <a:gdLst>
              <a:gd name="connsiteX0" fmla="*/ 0 w 64169"/>
              <a:gd name="connsiteY0" fmla="*/ 0 h 129654"/>
              <a:gd name="connsiteX1" fmla="*/ 48127 w 64169"/>
              <a:gd name="connsiteY1" fmla="*/ 128336 h 129654"/>
              <a:gd name="connsiteX2" fmla="*/ 64169 w 64169"/>
              <a:gd name="connsiteY2" fmla="*/ 128336 h 12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169" h="129654">
                <a:moveTo>
                  <a:pt x="0" y="0"/>
                </a:moveTo>
                <a:cubicBezTo>
                  <a:pt x="11125" y="66750"/>
                  <a:pt x="-3515" y="93908"/>
                  <a:pt x="48127" y="128336"/>
                </a:cubicBezTo>
                <a:cubicBezTo>
                  <a:pt x="52576" y="131302"/>
                  <a:pt x="58822" y="128336"/>
                  <a:pt x="64169" y="12833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8" name="Freeform 87"/>
          <p:cNvSpPr/>
          <p:nvPr/>
        </p:nvSpPr>
        <p:spPr>
          <a:xfrm>
            <a:off x="10122570" y="1426748"/>
            <a:ext cx="144379" cy="0"/>
          </a:xfrm>
          <a:custGeom>
            <a:avLst/>
            <a:gdLst>
              <a:gd name="connsiteX0" fmla="*/ 0 w 144379"/>
              <a:gd name="connsiteY0" fmla="*/ 0 h 0"/>
              <a:gd name="connsiteX1" fmla="*/ 144379 w 144379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4379">
                <a:moveTo>
                  <a:pt x="0" y="0"/>
                </a:moveTo>
                <a:lnTo>
                  <a:pt x="144379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9" name="Freeform 88"/>
          <p:cNvSpPr/>
          <p:nvPr/>
        </p:nvSpPr>
        <p:spPr>
          <a:xfrm>
            <a:off x="9657349" y="1410706"/>
            <a:ext cx="32084" cy="112295"/>
          </a:xfrm>
          <a:custGeom>
            <a:avLst/>
            <a:gdLst>
              <a:gd name="connsiteX0" fmla="*/ 32084 w 32084"/>
              <a:gd name="connsiteY0" fmla="*/ 112295 h 112295"/>
              <a:gd name="connsiteX1" fmla="*/ 0 w 32084"/>
              <a:gd name="connsiteY1" fmla="*/ 0 h 11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084" h="112295">
                <a:moveTo>
                  <a:pt x="32084" y="112295"/>
                </a:moveTo>
                <a:cubicBezTo>
                  <a:pt x="13697" y="20359"/>
                  <a:pt x="28236" y="56472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0" name="Freeform 89"/>
          <p:cNvSpPr/>
          <p:nvPr/>
        </p:nvSpPr>
        <p:spPr>
          <a:xfrm>
            <a:off x="9737559" y="1234243"/>
            <a:ext cx="64168" cy="96253"/>
          </a:xfrm>
          <a:custGeom>
            <a:avLst/>
            <a:gdLst>
              <a:gd name="connsiteX0" fmla="*/ 64168 w 64168"/>
              <a:gd name="connsiteY0" fmla="*/ 96253 h 96253"/>
              <a:gd name="connsiteX1" fmla="*/ 0 w 64168"/>
              <a:gd name="connsiteY1" fmla="*/ 0 h 96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" h="96253">
                <a:moveTo>
                  <a:pt x="64168" y="96253"/>
                </a:moveTo>
                <a:cubicBezTo>
                  <a:pt x="27643" y="4940"/>
                  <a:pt x="57840" y="28920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2" name="Freeform 91"/>
          <p:cNvSpPr/>
          <p:nvPr/>
        </p:nvSpPr>
        <p:spPr>
          <a:xfrm>
            <a:off x="9448801" y="1908011"/>
            <a:ext cx="417095" cy="160453"/>
          </a:xfrm>
          <a:custGeom>
            <a:avLst/>
            <a:gdLst>
              <a:gd name="connsiteX0" fmla="*/ 417095 w 417095"/>
              <a:gd name="connsiteY0" fmla="*/ 0 h 160453"/>
              <a:gd name="connsiteX1" fmla="*/ 288758 w 417095"/>
              <a:gd name="connsiteY1" fmla="*/ 96253 h 160453"/>
              <a:gd name="connsiteX2" fmla="*/ 192505 w 417095"/>
              <a:gd name="connsiteY2" fmla="*/ 128337 h 160453"/>
              <a:gd name="connsiteX3" fmla="*/ 144379 w 417095"/>
              <a:gd name="connsiteY3" fmla="*/ 144379 h 160453"/>
              <a:gd name="connsiteX4" fmla="*/ 0 w 417095"/>
              <a:gd name="connsiteY4" fmla="*/ 160421 h 160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095" h="160453">
                <a:moveTo>
                  <a:pt x="417095" y="0"/>
                </a:moveTo>
                <a:cubicBezTo>
                  <a:pt x="406869" y="8181"/>
                  <a:pt x="317489" y="83484"/>
                  <a:pt x="288758" y="96253"/>
                </a:cubicBezTo>
                <a:cubicBezTo>
                  <a:pt x="257853" y="109988"/>
                  <a:pt x="224589" y="117642"/>
                  <a:pt x="192505" y="128337"/>
                </a:cubicBezTo>
                <a:cubicBezTo>
                  <a:pt x="176463" y="133684"/>
                  <a:pt x="161119" y="141988"/>
                  <a:pt x="144379" y="144379"/>
                </a:cubicBezTo>
                <a:cubicBezTo>
                  <a:pt x="21497" y="161933"/>
                  <a:pt x="69896" y="160421"/>
                  <a:pt x="0" y="16042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4" name="Flowchart: Connector 93"/>
          <p:cNvSpPr/>
          <p:nvPr/>
        </p:nvSpPr>
        <p:spPr>
          <a:xfrm>
            <a:off x="9603554" y="5656585"/>
            <a:ext cx="157284" cy="1692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5" name="Flowchart: Connector 94"/>
          <p:cNvSpPr/>
          <p:nvPr/>
        </p:nvSpPr>
        <p:spPr>
          <a:xfrm>
            <a:off x="9643226" y="5389148"/>
            <a:ext cx="157284" cy="1692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6" name="Flowchart: Connector 95"/>
          <p:cNvSpPr/>
          <p:nvPr/>
        </p:nvSpPr>
        <p:spPr>
          <a:xfrm>
            <a:off x="9684549" y="5060284"/>
            <a:ext cx="157284" cy="1692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7" name="Flowchart: Connector 96"/>
          <p:cNvSpPr/>
          <p:nvPr/>
        </p:nvSpPr>
        <p:spPr>
          <a:xfrm>
            <a:off x="9692569" y="4699336"/>
            <a:ext cx="157284" cy="1692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8" name="Flowchart: Connector 97"/>
          <p:cNvSpPr/>
          <p:nvPr/>
        </p:nvSpPr>
        <p:spPr>
          <a:xfrm>
            <a:off x="9748716" y="4355402"/>
            <a:ext cx="157284" cy="1692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9" name="Flowchart: Connector 98"/>
          <p:cNvSpPr/>
          <p:nvPr/>
        </p:nvSpPr>
        <p:spPr>
          <a:xfrm>
            <a:off x="9804864" y="4010470"/>
            <a:ext cx="157284" cy="1692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1" name="Flowchart: Connector 100"/>
          <p:cNvSpPr/>
          <p:nvPr/>
        </p:nvSpPr>
        <p:spPr>
          <a:xfrm>
            <a:off x="10019866" y="4163792"/>
            <a:ext cx="157284" cy="1692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3" name="Flowchart: Connector 102"/>
          <p:cNvSpPr/>
          <p:nvPr/>
        </p:nvSpPr>
        <p:spPr>
          <a:xfrm>
            <a:off x="10076007" y="4506831"/>
            <a:ext cx="157284" cy="1692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4" name="Flowchart: Connector 103"/>
          <p:cNvSpPr/>
          <p:nvPr/>
        </p:nvSpPr>
        <p:spPr>
          <a:xfrm>
            <a:off x="10114799" y="4868613"/>
            <a:ext cx="157284" cy="1692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5" name="Flowchart: Connector 104"/>
          <p:cNvSpPr/>
          <p:nvPr/>
        </p:nvSpPr>
        <p:spPr>
          <a:xfrm>
            <a:off x="10154716" y="5208298"/>
            <a:ext cx="157284" cy="1692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6" name="Flowchart: Connector 105"/>
          <p:cNvSpPr/>
          <p:nvPr/>
        </p:nvSpPr>
        <p:spPr>
          <a:xfrm>
            <a:off x="10226905" y="5569213"/>
            <a:ext cx="157284" cy="16927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9" name="TextBox 138"/>
          <p:cNvSpPr txBox="1"/>
          <p:nvPr/>
        </p:nvSpPr>
        <p:spPr>
          <a:xfrm>
            <a:off x="7731178" y="1101296"/>
            <a:ext cx="17361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dirty="0" smtClean="0">
                <a:solidFill>
                  <a:srgbClr val="1F3B73"/>
                </a:solidFill>
              </a:rPr>
              <a:t>Cognitive radios</a:t>
            </a:r>
            <a:endParaRPr lang="fa-IR" dirty="0">
              <a:solidFill>
                <a:srgbClr val="1F3B73"/>
              </a:solidFill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7724899" y="4746445"/>
            <a:ext cx="17361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dirty="0" smtClean="0">
                <a:solidFill>
                  <a:srgbClr val="1F3B73"/>
                </a:solidFill>
              </a:rPr>
              <a:t>….</a:t>
            </a:r>
            <a:endParaRPr lang="fa-IR" dirty="0">
              <a:solidFill>
                <a:srgbClr val="1F3B73"/>
              </a:solidFill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6716273" y="1522819"/>
            <a:ext cx="257833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dirty="0" smtClean="0">
                <a:solidFill>
                  <a:srgbClr val="1F3B73"/>
                </a:solidFill>
              </a:rPr>
              <a:t>Self-organizing networks</a:t>
            </a:r>
            <a:endParaRPr lang="fa-IR" dirty="0">
              <a:solidFill>
                <a:srgbClr val="1F3B73"/>
              </a:solidFill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7275909" y="2046510"/>
            <a:ext cx="192366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dirty="0" smtClean="0">
                <a:solidFill>
                  <a:srgbClr val="1F3B73"/>
                </a:solidFill>
              </a:rPr>
              <a:t>Machine Learning</a:t>
            </a:r>
            <a:endParaRPr lang="fa-IR" dirty="0">
              <a:solidFill>
                <a:srgbClr val="1F3B73"/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7740077" y="3038798"/>
            <a:ext cx="17361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dirty="0" smtClean="0">
                <a:solidFill>
                  <a:srgbClr val="1F3B73"/>
                </a:solidFill>
              </a:rPr>
              <a:t>SDN</a:t>
            </a:r>
            <a:endParaRPr lang="fa-IR" dirty="0">
              <a:solidFill>
                <a:srgbClr val="1F3B73"/>
              </a:solidFill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7742061" y="3532981"/>
            <a:ext cx="17361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dirty="0" smtClean="0">
                <a:solidFill>
                  <a:srgbClr val="1F3B73"/>
                </a:solidFill>
              </a:rPr>
              <a:t>NFV</a:t>
            </a:r>
            <a:endParaRPr lang="fa-IR" dirty="0">
              <a:solidFill>
                <a:srgbClr val="1F3B73"/>
              </a:solidFill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7646526" y="3897646"/>
            <a:ext cx="17361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dirty="0" smtClean="0">
                <a:solidFill>
                  <a:srgbClr val="1F3B73"/>
                </a:solidFill>
              </a:rPr>
              <a:t>Big data</a:t>
            </a:r>
            <a:endParaRPr lang="fa-IR" dirty="0">
              <a:solidFill>
                <a:srgbClr val="1F3B73"/>
              </a:solidFill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7616447" y="4298285"/>
            <a:ext cx="17361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dirty="0" smtClean="0">
                <a:solidFill>
                  <a:srgbClr val="1F3B73"/>
                </a:solidFill>
              </a:rPr>
              <a:t>Massive </a:t>
            </a:r>
            <a:r>
              <a:rPr lang="en-US" dirty="0" err="1" smtClean="0">
                <a:solidFill>
                  <a:srgbClr val="1F3B73"/>
                </a:solidFill>
              </a:rPr>
              <a:t>IoT</a:t>
            </a:r>
            <a:r>
              <a:rPr lang="en-US" dirty="0" smtClean="0">
                <a:solidFill>
                  <a:srgbClr val="1F3B73"/>
                </a:solidFill>
              </a:rPr>
              <a:t> </a:t>
            </a:r>
            <a:endParaRPr lang="fa-IR" dirty="0">
              <a:solidFill>
                <a:srgbClr val="1F3B73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7623071" y="2531752"/>
            <a:ext cx="17361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dirty="0" smtClean="0">
                <a:solidFill>
                  <a:srgbClr val="1F3B73"/>
                </a:solidFill>
              </a:rPr>
              <a:t>RRH + BBU</a:t>
            </a:r>
            <a:endParaRPr lang="fa-IR" dirty="0">
              <a:solidFill>
                <a:srgbClr val="1F3B73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868613"/>
            <a:ext cx="58459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RF/Antennas/Fiber: Sensing and Actuation Fog/Cloud Processing: Brain-power Communication pathways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(CT + IT + Control)</a:t>
            </a:r>
          </a:p>
        </p:txBody>
      </p:sp>
      <p:sp>
        <p:nvSpPr>
          <p:cNvPr id="10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584763" y="6631121"/>
            <a:ext cx="4782201" cy="226879"/>
          </a:xfrm>
        </p:spPr>
        <p:txBody>
          <a:bodyPr/>
          <a:lstStyle/>
          <a:p>
            <a:r>
              <a:rPr lang="en-US" dirty="0" smtClean="0"/>
              <a:t>Department of Electrical Engineering - Sharif University of Technology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41114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00"/>
                            </p:stCondLst>
                            <p:childTnLst>
                              <p:par>
                                <p:cTn id="3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500"/>
                            </p:stCondLst>
                            <p:childTnLst>
                              <p:par>
                                <p:cTn id="3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2000"/>
                            </p:stCondLst>
                            <p:childTnLst>
                              <p:par>
                                <p:cTn id="3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2500"/>
                            </p:stCondLst>
                            <p:childTnLst>
                              <p:par>
                                <p:cTn id="3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3000"/>
                            </p:stCondLst>
                            <p:childTnLst>
                              <p:par>
                                <p:cTn id="3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3500"/>
                            </p:stCondLst>
                            <p:childTnLst>
                              <p:par>
                                <p:cTn id="3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10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7" dur="50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10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0" dur="50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10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3" dur="50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10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6" dur="50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10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9" dur="50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0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2" dur="50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10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5" dur="50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10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8" dur="50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10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1" dur="50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10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4" dur="50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10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7" dur="50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10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0" dur="50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10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3" dur="50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10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6" dur="50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10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9" dur="50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10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50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10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5" dur="50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10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8" dur="50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10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1" dur="50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10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4" dur="50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10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7" dur="50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10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0" dur="50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10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3" dur="50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10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6" dur="50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10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9" dur="50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10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2" dur="50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10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5" dur="50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10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8" dur="50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10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1" dur="50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10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4" dur="50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10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7" dur="50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10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0" dur="50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10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3" dur="50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10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6" dur="50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10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9" dur="50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10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2" dur="50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4" dur="10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5" dur="50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7" dur="10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8" dur="50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10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1" dur="50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3" dur="10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4" dur="50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/>
      <p:bldP spid="8" grpId="0"/>
      <p:bldP spid="9" grpId="0"/>
      <p:bldP spid="10" grpId="0"/>
      <p:bldP spid="10" grpId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2" grpId="0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1" grpId="0" animBg="1"/>
      <p:bldP spid="101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08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1432</TotalTime>
  <Words>860</Words>
  <Application>Microsoft Office PowerPoint</Application>
  <PresentationFormat>Widescreen</PresentationFormat>
  <Paragraphs>217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Amiko</vt:lpstr>
      <vt:lpstr>Arial</vt:lpstr>
      <vt:lpstr>Calibri</vt:lpstr>
      <vt:lpstr>Calibri Light</vt:lpstr>
      <vt:lpstr>Nokia Pure Headline Light</vt:lpstr>
      <vt:lpstr>Nokia Pure Text</vt:lpstr>
      <vt:lpstr>Nokia Pure Text Light</vt:lpstr>
      <vt:lpstr>Nokia Pure Text Medium</vt:lpstr>
      <vt:lpstr>Times New Roman</vt:lpstr>
      <vt:lpstr>Office Theme</vt:lpstr>
      <vt:lpstr> </vt:lpstr>
      <vt:lpstr>PowerPoint Presentation</vt:lpstr>
      <vt:lpstr>2.5G-4.5G (2000-2018)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what are the KEY areas in years to come?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alirezaa</dc:creator>
  <cp:lastModifiedBy>Babak Khalaj</cp:lastModifiedBy>
  <cp:revision>153</cp:revision>
  <dcterms:created xsi:type="dcterms:W3CDTF">2017-02-28T18:23:51Z</dcterms:created>
  <dcterms:modified xsi:type="dcterms:W3CDTF">2018-03-06T09:57:33Z</dcterms:modified>
</cp:coreProperties>
</file>